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</p:sldMasterIdLst>
  <p:notesMasterIdLst>
    <p:notesMasterId r:id="rId35"/>
  </p:notesMasterIdLst>
  <p:sldIdLst>
    <p:sldId id="282" r:id="rId6"/>
    <p:sldId id="283" r:id="rId7"/>
    <p:sldId id="284" r:id="rId8"/>
    <p:sldId id="285" r:id="rId9"/>
    <p:sldId id="286" r:id="rId10"/>
    <p:sldId id="287" r:id="rId11"/>
    <p:sldId id="288" r:id="rId12"/>
    <p:sldId id="290" r:id="rId13"/>
    <p:sldId id="291" r:id="rId14"/>
    <p:sldId id="310" r:id="rId15"/>
    <p:sldId id="292" r:id="rId16"/>
    <p:sldId id="309" r:id="rId17"/>
    <p:sldId id="294" r:id="rId18"/>
    <p:sldId id="311" r:id="rId19"/>
    <p:sldId id="313" r:id="rId20"/>
    <p:sldId id="289" r:id="rId21"/>
    <p:sldId id="308" r:id="rId22"/>
    <p:sldId id="303" r:id="rId23"/>
    <p:sldId id="296" r:id="rId24"/>
    <p:sldId id="298" r:id="rId25"/>
    <p:sldId id="299" r:id="rId26"/>
    <p:sldId id="300" r:id="rId27"/>
    <p:sldId id="301" r:id="rId28"/>
    <p:sldId id="302" r:id="rId29"/>
    <p:sldId id="304" r:id="rId30"/>
    <p:sldId id="306" r:id="rId31"/>
    <p:sldId id="307" r:id="rId32"/>
    <p:sldId id="260" r:id="rId33"/>
    <p:sldId id="261" r:id="rId3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26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bleStyles" Target="tableStyle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2.pn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188EFA-1FB0-45C7-9A73-115A8C094A68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CE392C-44B4-4451-825E-7BB9A1CC27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242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2765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A783A59-C8CA-4A1F-B06F-FE0DA7680833}" type="slidenum">
              <a:rPr lang="ru-RU">
                <a:solidFill>
                  <a:srgbClr val="000000"/>
                </a:solidFill>
              </a:rPr>
              <a:pPr/>
              <a:t>1</a:t>
            </a:fld>
            <a:endParaRPr lang="ru-RU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3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138244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77EFFAE-CBB8-425B-A213-CE64C8D00054}" type="slidenum">
              <a:rPr lang="ru-RU" sz="1200">
                <a:solidFill>
                  <a:srgbClr val="000000"/>
                </a:solidFill>
                <a:latin typeface="Arial" charset="0"/>
                <a:cs typeface="Arial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ru-RU" sz="12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3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138244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77EFFAE-CBB8-425B-A213-CE64C8D00054}" type="slidenum">
              <a:rPr lang="ru-RU" sz="1200">
                <a:solidFill>
                  <a:srgbClr val="000000"/>
                </a:solidFill>
                <a:latin typeface="Arial" charset="0"/>
                <a:cs typeface="Arial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ru-RU" sz="12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3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138244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77EFFAE-CBB8-425B-A213-CE64C8D00054}" type="slidenum">
              <a:rPr lang="ru-RU" sz="1200">
                <a:solidFill>
                  <a:srgbClr val="000000"/>
                </a:solidFill>
                <a:latin typeface="Arial" charset="0"/>
                <a:cs typeface="Arial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ru-RU" sz="12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3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138244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77EFFAE-CBB8-425B-A213-CE64C8D00054}" type="slidenum">
              <a:rPr lang="ru-RU" sz="1200">
                <a:solidFill>
                  <a:srgbClr val="000000"/>
                </a:solidFill>
                <a:latin typeface="Arial" charset="0"/>
                <a:cs typeface="Arial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ru-RU" sz="12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3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138244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77EFFAE-CBB8-425B-A213-CE64C8D00054}" type="slidenum">
              <a:rPr lang="ru-RU" sz="1200">
                <a:solidFill>
                  <a:srgbClr val="000000"/>
                </a:solidFill>
                <a:latin typeface="Arial" charset="0"/>
                <a:cs typeface="Arial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ru-RU" sz="12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2765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A783A59-C8CA-4A1F-B06F-FE0DA7680833}" type="slidenum">
              <a:rPr lang="ru-RU">
                <a:solidFill>
                  <a:srgbClr val="000000"/>
                </a:solidFill>
              </a:rPr>
              <a:pPr/>
              <a:t>16</a:t>
            </a:fld>
            <a:endParaRPr lang="ru-RU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3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138244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77EFFAE-CBB8-425B-A213-CE64C8D00054}" type="slidenum">
              <a:rPr lang="ru-RU" sz="1200">
                <a:solidFill>
                  <a:srgbClr val="000000"/>
                </a:solidFill>
                <a:latin typeface="Arial" charset="0"/>
                <a:cs typeface="Arial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17</a:t>
            </a:fld>
            <a:endParaRPr lang="ru-RU" sz="12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3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138244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77EFFAE-CBB8-425B-A213-CE64C8D00054}" type="slidenum">
              <a:rPr lang="ru-RU" sz="1200">
                <a:solidFill>
                  <a:srgbClr val="000000"/>
                </a:solidFill>
                <a:latin typeface="Arial" charset="0"/>
                <a:cs typeface="Arial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ru-RU" sz="12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2765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A783A59-C8CA-4A1F-B06F-FE0DA7680833}" type="slidenum">
              <a:rPr lang="ru-RU">
                <a:solidFill>
                  <a:srgbClr val="000000"/>
                </a:solidFill>
              </a:rPr>
              <a:pPr/>
              <a:t>2</a:t>
            </a:fld>
            <a:endParaRPr lang="ru-RU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2765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A783A59-C8CA-4A1F-B06F-FE0DA7680833}" type="slidenum">
              <a:rPr lang="ru-RU">
                <a:solidFill>
                  <a:srgbClr val="000000"/>
                </a:solidFill>
              </a:rPr>
              <a:pPr/>
              <a:t>3</a:t>
            </a:fld>
            <a:endParaRPr lang="ru-RU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2765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A783A59-C8CA-4A1F-B06F-FE0DA7680833}" type="slidenum">
              <a:rPr lang="ru-RU">
                <a:solidFill>
                  <a:srgbClr val="000000"/>
                </a:solidFill>
              </a:rPr>
              <a:pPr/>
              <a:t>5</a:t>
            </a:fld>
            <a:endParaRPr lang="ru-RU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2765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A783A59-C8CA-4A1F-B06F-FE0DA7680833}" type="slidenum">
              <a:rPr lang="ru-RU">
                <a:solidFill>
                  <a:srgbClr val="000000"/>
                </a:solidFill>
              </a:rPr>
              <a:pPr/>
              <a:t>6</a:t>
            </a:fld>
            <a:endParaRPr lang="ru-RU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27651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A783A59-C8CA-4A1F-B06F-FE0DA7680833}" type="slidenum">
              <a:rPr lang="ru-RU">
                <a:solidFill>
                  <a:srgbClr val="000000"/>
                </a:solidFill>
              </a:rPr>
              <a:pPr/>
              <a:t>7</a:t>
            </a:fld>
            <a:endParaRPr lang="ru-RU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3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138244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77EFFAE-CBB8-425B-A213-CE64C8D00054}" type="slidenum">
              <a:rPr lang="ru-RU" sz="1200">
                <a:solidFill>
                  <a:srgbClr val="000000"/>
                </a:solidFill>
                <a:latin typeface="Arial" charset="0"/>
                <a:cs typeface="Arial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ru-RU" sz="12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3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138244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77EFFAE-CBB8-425B-A213-CE64C8D00054}" type="slidenum">
              <a:rPr lang="ru-RU" sz="1200">
                <a:solidFill>
                  <a:srgbClr val="000000"/>
                </a:solidFill>
                <a:latin typeface="Arial" charset="0"/>
                <a:cs typeface="Arial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ru-RU" sz="12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3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138244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77EFFAE-CBB8-425B-A213-CE64C8D00054}" type="slidenum">
              <a:rPr lang="ru-RU" sz="1200">
                <a:solidFill>
                  <a:srgbClr val="000000"/>
                </a:solidFill>
                <a:latin typeface="Arial" charset="0"/>
                <a:cs typeface="Arial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ru-RU" sz="12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1EFF6C-4ED5-41E8-9A2E-B74D3681E63E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pPr>
              <a:defRPr/>
            </a:pPr>
            <a:fld id="{F7DCEAFF-348C-4FF3-AC52-832E4E08A1E0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1220508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44EE60-446A-4D1E-AFF6-D425F8C5A8D3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pPr>
              <a:defRPr/>
            </a:pPr>
            <a:fld id="{978C0D5F-C79E-4423-9A3B-F9B392D12916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9502301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BEFD57-04B5-4556-98F5-A426C362174D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pPr>
              <a:defRPr/>
            </a:pPr>
            <a:fld id="{047DDD06-3CCA-4110-B3AE-C2F367972205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3339264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E45CFC-9026-4825-8B96-E953305ECFA6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pPr>
              <a:defRPr/>
            </a:pPr>
            <a:fld id="{51F6EB2A-F88B-40BE-9478-CAD951D1C341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9025089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2E61BC-F948-4385-8AAC-D97C768B421C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pPr>
              <a:defRPr/>
            </a:pPr>
            <a:fld id="{EDD3219B-BF04-4E50-B467-70E4678AADBB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2788150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36391D-B9C1-4E39-B816-607CC9A0BFA3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pPr>
              <a:defRPr/>
            </a:pPr>
            <a:fld id="{68BD43B6-9ED3-458D-BCE3-E547A5B0EF19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912101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98984A-9460-4995-AD93-418FB2C66702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pPr>
              <a:defRPr/>
            </a:pPr>
            <a:fld id="{16ED139A-822C-4F3B-8889-C653F7F0AF10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1496386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6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6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C260BC-0C49-463D-BB55-7E997A880F4B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pPr>
              <a:defRPr/>
            </a:pPr>
            <a:fld id="{58981415-9BBA-4385-856B-B3DD3AC9A6AE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457810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AA6706-51DA-4811-B72A-028F41E01BE5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pPr>
              <a:defRPr/>
            </a:pPr>
            <a:fld id="{DDA58F05-2F1A-481E-9FAB-25389D7D1904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8107062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22A734-1D44-400A-BC4E-FC6FA7444C30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pPr>
              <a:defRPr/>
            </a:pPr>
            <a:fld id="{86BD19CB-33CC-4CFC-9194-7BE7C35CE6B1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8028428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7099A7-AA4C-47A2-B013-1BC6E6947F18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pPr>
              <a:defRPr/>
            </a:pPr>
            <a:fld id="{915FC036-1481-49DE-85D0-9EC86353356A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5299596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5283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64033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3205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1246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8321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87832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046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37715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2790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4533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67036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27839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7189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17048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890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194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74623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31491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01470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10405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55442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56638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08717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69561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82660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689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703495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25235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01092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37584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11660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311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заголовка</a:t>
            </a:r>
          </a:p>
        </p:txBody>
      </p:sp>
      <p:sp>
        <p:nvSpPr>
          <p:cNvPr id="13315" name="Текст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текста</a:t>
            </a:r>
          </a:p>
          <a:p>
            <a:pPr lvl="1"/>
            <a:r>
              <a:rPr lang="ru-RU" altLang="ru-RU" smtClean="0"/>
              <a:t>Второй уровень</a:t>
            </a:r>
          </a:p>
          <a:p>
            <a:pPr lvl="2"/>
            <a:r>
              <a:rPr lang="ru-RU" altLang="ru-RU" smtClean="0"/>
              <a:t>Третий уровень</a:t>
            </a:r>
          </a:p>
          <a:p>
            <a:pPr lvl="3"/>
            <a:r>
              <a:rPr lang="ru-RU" altLang="ru-RU" smtClean="0"/>
              <a:t>Четвертый уровень</a:t>
            </a:r>
          </a:p>
          <a:p>
            <a:pPr lvl="4"/>
            <a:r>
              <a:rPr lang="ru-RU" altLang="ru-RU" smtClean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6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F332409-182C-44F4-9C4F-33CE79E9F857}" type="datetimeFigureOut">
              <a:rPr lang="ru-RU"/>
              <a:pPr>
                <a:defRPr/>
              </a:pPr>
              <a:t>22.10.2021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6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67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itchFamily="34" charset="0"/>
                <a:cs typeface="+mn-cs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30DCB35-99A7-4EEB-B6FD-15E7163E2F1C}" type="slidenum">
              <a:rPr lang="ru-RU" altLang="ru-RU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659265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80000">
              <a:schemeClr val="accent1">
                <a:tint val="44500"/>
                <a:satMod val="160000"/>
                <a:lumMod val="44000"/>
                <a:lumOff val="56000"/>
              </a:schemeClr>
            </a:gs>
            <a:gs pos="100000">
              <a:srgbClr val="FFFF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D70B13-F453-44D8-B793-F3FB552C212F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F895A-D9B5-4A23-AC75-E19CF92DEDBB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130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344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22.10.2021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030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544513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ru-RU" b="1" i="1" dirty="0"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26626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26627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26628" name="Line 29"/>
          <p:cNvSpPr>
            <a:spLocks noChangeShapeType="1"/>
          </p:cNvSpPr>
          <p:nvPr/>
        </p:nvSpPr>
        <p:spPr bwMode="auto">
          <a:xfrm flipH="1">
            <a:off x="0" y="547688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26629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pic>
        <p:nvPicPr>
          <p:cNvPr id="12" name="Picture 2" descr="P:\!ФОТО АРХИВ ВКА\HDR\2012\Фасад(ред).jpg"/>
          <p:cNvPicPr>
            <a:picLocks noChangeAspect="1" noChangeArrowheads="1"/>
          </p:cNvPicPr>
          <p:nvPr/>
        </p:nvPicPr>
        <p:blipFill rotWithShape="1">
          <a:blip r:embed="rId3" cstate="print">
            <a:extLst/>
          </a:blip>
          <a:srcRect l="10734" r="3200"/>
          <a:stretch/>
        </p:blipFill>
        <p:spPr bwMode="auto">
          <a:xfrm>
            <a:off x="95256" y="766433"/>
            <a:ext cx="8897931" cy="5792519"/>
          </a:xfrm>
          <a:prstGeom prst="rect">
            <a:avLst/>
          </a:prstGeom>
          <a:ln>
            <a:noFill/>
          </a:ln>
          <a:effectLst>
            <a:softEdge rad="112500"/>
          </a:effectLst>
          <a:extLst/>
        </p:spPr>
      </p:pic>
      <p:sp>
        <p:nvSpPr>
          <p:cNvPr id="13" name="Заголовок 1"/>
          <p:cNvSpPr txBox="1">
            <a:spLocks/>
          </p:cNvSpPr>
          <p:nvPr/>
        </p:nvSpPr>
        <p:spPr>
          <a:xfrm>
            <a:off x="1282700" y="1427851"/>
            <a:ext cx="5832648" cy="689929"/>
          </a:xfrm>
          <a:prstGeom prst="rect">
            <a:avLst/>
          </a:prstGeom>
          <a:solidFill>
            <a:srgbClr val="4F81BD">
              <a:lumMod val="40000"/>
              <a:lumOff val="60000"/>
              <a:alpha val="70000"/>
            </a:srgbClr>
          </a:solidFill>
          <a:ln>
            <a:solidFill>
              <a:sysClr val="window" lastClr="3F4246">
                <a:lumMod val="65000"/>
                <a:alpha val="0"/>
              </a:sysClr>
            </a:solidFill>
          </a:ln>
          <a:scene3d>
            <a:camera prst="orthographicFront"/>
            <a:lightRig rig="threePt" dir="t"/>
          </a:scene3d>
          <a:sp3d>
            <a:bevelT w="88900" h="88900"/>
            <a:bevelB w="88900" h="88900"/>
          </a:sp3d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sz="2800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Лекция</a:t>
            </a:r>
            <a:r>
              <a:rPr lang="ru-RU" sz="2400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 № </a:t>
            </a:r>
            <a:r>
              <a:rPr lang="ru-RU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1: </a:t>
            </a:r>
            <a:r>
              <a:rPr lang="ru-RU" sz="24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Введение</a:t>
            </a:r>
            <a:endParaRPr lang="ru-RU" sz="2400" dirty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16" name="Подзаголовок 2"/>
          <p:cNvSpPr txBox="1">
            <a:spLocks/>
          </p:cNvSpPr>
          <p:nvPr/>
        </p:nvSpPr>
        <p:spPr>
          <a:xfrm>
            <a:off x="432614" y="2636912"/>
            <a:ext cx="8397405" cy="2808312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marL="342900" algn="just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</a:pPr>
            <a:r>
              <a:rPr lang="ru-RU" sz="2000" b="1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Учебные вопросы</a:t>
            </a:r>
          </a:p>
          <a:p>
            <a:pPr algn="just">
              <a:spcAft>
                <a:spcPts val="0"/>
              </a:spcAft>
              <a:tabLst>
                <a:tab pos="450215" algn="l"/>
                <a:tab pos="810260" algn="l"/>
                <a:tab pos="182245" algn="l"/>
                <a:tab pos="296545" algn="l"/>
              </a:tabLst>
            </a:pPr>
            <a:r>
              <a:rPr lang="ru-RU" sz="2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1. </a:t>
            </a:r>
            <a:r>
              <a:rPr lang="ru-RU" sz="2400" dirty="0">
                <a:latin typeface="Times New Roman"/>
                <a:ea typeface="Calibri"/>
              </a:rPr>
              <a:t>Содержание и порядок прохождения дисциплины и отчетности по ней. </a:t>
            </a:r>
            <a:r>
              <a:rPr lang="ru-RU" sz="2400" dirty="0">
                <a:latin typeface="Times New Roman"/>
                <a:ea typeface="MS Mincho"/>
              </a:rPr>
              <a:t>Научные основы дисциплины</a:t>
            </a:r>
            <a:r>
              <a:rPr lang="ru-RU" sz="2400" dirty="0">
                <a:latin typeface="Times New Roman"/>
                <a:ea typeface="Calibri"/>
              </a:rPr>
              <a:t>.</a:t>
            </a:r>
          </a:p>
          <a:p>
            <a:pPr algn="just">
              <a:spcAft>
                <a:spcPts val="0"/>
              </a:spcAft>
              <a:tabLst>
                <a:tab pos="450215" algn="l"/>
                <a:tab pos="810260" algn="l"/>
                <a:tab pos="182245" algn="l"/>
                <a:tab pos="296545" algn="l"/>
              </a:tabLst>
            </a:pPr>
            <a:r>
              <a:rPr lang="ru-RU" sz="2400" dirty="0">
                <a:latin typeface="Times New Roman"/>
                <a:ea typeface="MS Mincho"/>
              </a:rPr>
              <a:t>2. Состав и назначение Вооруженных Сил Российской Федерации</a:t>
            </a:r>
            <a:r>
              <a:rPr lang="ru-RU" sz="2400" dirty="0">
                <a:latin typeface="Times New Roman"/>
                <a:ea typeface="Calibri"/>
              </a:rPr>
              <a:t>.</a:t>
            </a:r>
          </a:p>
          <a:p>
            <a:pPr algn="just"/>
            <a:r>
              <a:rPr lang="ru-RU" sz="2400" dirty="0">
                <a:latin typeface="Times New Roman"/>
                <a:ea typeface="MS Mincho"/>
              </a:rPr>
              <a:t>3. Основные положения Военной доктрины Российской Федерации</a:t>
            </a:r>
            <a:r>
              <a:rPr lang="ru-RU" sz="2400" dirty="0">
                <a:latin typeface="Times New Roman"/>
                <a:ea typeface="Calibri"/>
              </a:rPr>
              <a:t>.</a:t>
            </a:r>
            <a:endParaRPr lang="ru-RU" sz="24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26640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26642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60615615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488656" y="566737"/>
            <a:ext cx="8035106" cy="1314091"/>
          </a:xfrm>
          <a:prstGeom prst="rect">
            <a:avLst/>
          </a:prstGeom>
          <a:solidFill>
            <a:schemeClr val="bg2">
              <a:lumMod val="5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indent="457200" algn="ctr"/>
            <a:r>
              <a:rPr lang="ru-RU" sz="2000" b="1" i="1" dirty="0" smtClean="0">
                <a:solidFill>
                  <a:srgbClr val="000000"/>
                </a:solidFill>
                <a:latin typeface="Times New Roman"/>
                <a:ea typeface="Times New Roman"/>
              </a:rPr>
              <a:t>Тактических действий</a:t>
            </a:r>
          </a:p>
          <a:p>
            <a:pPr indent="457200" algn="just"/>
            <a:r>
              <a:rPr lang="ru-RU" sz="2000" dirty="0">
                <a:solidFill>
                  <a:prstClr val="black"/>
                </a:solidFill>
                <a:latin typeface="Times New Roman"/>
                <a:ea typeface="Times New Roman"/>
              </a:rPr>
              <a:t>организованные действия подразделений, час­тей и соединений при выполнении поставленных задач с применением различных </a:t>
            </a:r>
            <a:r>
              <a:rPr lang="ru-RU" sz="2000" b="1" i="1" dirty="0">
                <a:solidFill>
                  <a:prstClr val="black"/>
                </a:solidFill>
                <a:latin typeface="Times New Roman"/>
                <a:ea typeface="Times New Roman"/>
              </a:rPr>
              <a:t>форм, видов и способов</a:t>
            </a:r>
            <a:r>
              <a:rPr lang="ru-RU" sz="2000" dirty="0">
                <a:solidFill>
                  <a:prstClr val="black"/>
                </a:solidFill>
                <a:latin typeface="Times New Roman"/>
                <a:ea typeface="Times New Roman"/>
              </a:rPr>
              <a:t> действий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476250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2800" b="1" dirty="0">
              <a:solidFill>
                <a:prstClr val="white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7219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137220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7221" name="Line 29"/>
          <p:cNvSpPr>
            <a:spLocks noChangeShapeType="1"/>
          </p:cNvSpPr>
          <p:nvPr/>
        </p:nvSpPr>
        <p:spPr bwMode="auto">
          <a:xfrm flipH="1">
            <a:off x="0" y="466725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137222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grpSp>
        <p:nvGrpSpPr>
          <p:cNvPr id="137223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137225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2" name="Заголовок 1"/>
          <p:cNvSpPr txBox="1">
            <a:spLocks/>
          </p:cNvSpPr>
          <p:nvPr/>
        </p:nvSpPr>
        <p:spPr>
          <a:xfrm>
            <a:off x="317500" y="3846014"/>
            <a:ext cx="1779909" cy="1008113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- оборона</a:t>
            </a:r>
          </a:p>
          <a:p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- наступление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4" name="Заголовок 1"/>
          <p:cNvSpPr txBox="1">
            <a:spLocks/>
          </p:cNvSpPr>
          <p:nvPr/>
        </p:nvSpPr>
        <p:spPr>
          <a:xfrm>
            <a:off x="332491" y="2420888"/>
            <a:ext cx="1779909" cy="792088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основные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5" name="Стрелка вниз 24"/>
          <p:cNvSpPr/>
          <p:nvPr/>
        </p:nvSpPr>
        <p:spPr>
          <a:xfrm>
            <a:off x="821466" y="1952837"/>
            <a:ext cx="7481936" cy="396043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sp>
        <p:nvSpPr>
          <p:cNvPr id="18" name="Заголовок 1"/>
          <p:cNvSpPr txBox="1">
            <a:spLocks/>
          </p:cNvSpPr>
          <p:nvPr/>
        </p:nvSpPr>
        <p:spPr>
          <a:xfrm>
            <a:off x="2267744" y="2420888"/>
            <a:ext cx="2088232" cy="792088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обеспечивающие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19" name="Заголовок 1"/>
          <p:cNvSpPr txBox="1">
            <a:spLocks/>
          </p:cNvSpPr>
          <p:nvPr/>
        </p:nvSpPr>
        <p:spPr>
          <a:xfrm>
            <a:off x="4523730" y="2420888"/>
            <a:ext cx="2208510" cy="792088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специальные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6889900" y="2420888"/>
            <a:ext cx="2138226" cy="792088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вспомогательные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8" name="Заголовок 1"/>
          <p:cNvSpPr txBox="1">
            <a:spLocks/>
          </p:cNvSpPr>
          <p:nvPr/>
        </p:nvSpPr>
        <p:spPr>
          <a:xfrm>
            <a:off x="2248087" y="3846014"/>
            <a:ext cx="2088232" cy="2156626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- передвижение</a:t>
            </a:r>
          </a:p>
          <a:p>
            <a:pPr marL="177800" indent="-177800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расположение на местности</a:t>
            </a:r>
          </a:p>
          <a:p>
            <a:pPr marL="177800" indent="-177800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разведка</a:t>
            </a:r>
          </a:p>
          <a:p>
            <a:pPr marL="177800" indent="-177800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охранение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9" name="Заголовок 1"/>
          <p:cNvSpPr txBox="1">
            <a:spLocks/>
          </p:cNvSpPr>
          <p:nvPr/>
        </p:nvSpPr>
        <p:spPr>
          <a:xfrm>
            <a:off x="4516148" y="3846014"/>
            <a:ext cx="2280518" cy="237265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- демонстративные действия</a:t>
            </a:r>
          </a:p>
          <a:p>
            <a:pPr marL="177800" indent="-177800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блокирование</a:t>
            </a:r>
          </a:p>
          <a:p>
            <a:pPr marL="177800" indent="-177800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деблокирование</a:t>
            </a:r>
          </a:p>
          <a:p>
            <a:pPr marL="177800" indent="-177800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охрана</a:t>
            </a:r>
          </a:p>
          <a:p>
            <a:pPr marL="177800" indent="-177800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локализация</a:t>
            </a:r>
          </a:p>
          <a:p>
            <a:pPr marL="177800" indent="-177800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сковывание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30" name="Заголовок 1"/>
          <p:cNvSpPr txBox="1">
            <a:spLocks/>
          </p:cNvSpPr>
          <p:nvPr/>
        </p:nvSpPr>
        <p:spPr>
          <a:xfrm>
            <a:off x="6931926" y="3846014"/>
            <a:ext cx="2138226" cy="1436546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- подготовка района БД</a:t>
            </a:r>
          </a:p>
          <a:p>
            <a:pPr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создание запасов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31" name="Стрелка вниз 30"/>
          <p:cNvSpPr/>
          <p:nvPr/>
        </p:nvSpPr>
        <p:spPr>
          <a:xfrm>
            <a:off x="374872" y="3356991"/>
            <a:ext cx="1606106" cy="252027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sp>
        <p:nvSpPr>
          <p:cNvPr id="32" name="Стрелка вниз 31"/>
          <p:cNvSpPr/>
          <p:nvPr/>
        </p:nvSpPr>
        <p:spPr>
          <a:xfrm>
            <a:off x="2489150" y="3356992"/>
            <a:ext cx="1606106" cy="252027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sp>
        <p:nvSpPr>
          <p:cNvPr id="33" name="Стрелка вниз 32"/>
          <p:cNvSpPr/>
          <p:nvPr/>
        </p:nvSpPr>
        <p:spPr>
          <a:xfrm>
            <a:off x="4853354" y="3356992"/>
            <a:ext cx="1606106" cy="252027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sp>
        <p:nvSpPr>
          <p:cNvPr id="34" name="Стрелка вниз 33"/>
          <p:cNvSpPr/>
          <p:nvPr/>
        </p:nvSpPr>
        <p:spPr>
          <a:xfrm>
            <a:off x="7181806" y="3356992"/>
            <a:ext cx="1606106" cy="252027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57110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476250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2800" b="1" dirty="0">
              <a:solidFill>
                <a:prstClr val="white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7219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137220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7221" name="Line 29"/>
          <p:cNvSpPr>
            <a:spLocks noChangeShapeType="1"/>
          </p:cNvSpPr>
          <p:nvPr/>
        </p:nvSpPr>
        <p:spPr bwMode="auto">
          <a:xfrm flipH="1">
            <a:off x="0" y="466725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137222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grpSp>
        <p:nvGrpSpPr>
          <p:cNvPr id="137223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137225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7" name="Заголовок 1"/>
          <p:cNvSpPr txBox="1">
            <a:spLocks/>
          </p:cNvSpPr>
          <p:nvPr/>
        </p:nvSpPr>
        <p:spPr>
          <a:xfrm>
            <a:off x="114999" y="2420864"/>
            <a:ext cx="8739226" cy="3816424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indent="457200" algn="just"/>
            <a:r>
              <a:rPr lang="ru-RU" sz="2800" b="1" dirty="0" smtClean="0">
                <a:solidFill>
                  <a:prstClr val="black"/>
                </a:solidFill>
                <a:latin typeface="Times New Roman"/>
                <a:ea typeface="Times New Roman"/>
              </a:rPr>
              <a:t>БОЙ</a:t>
            </a:r>
            <a:r>
              <a:rPr lang="ru-RU" sz="2800" dirty="0" smtClean="0">
                <a:solidFill>
                  <a:prstClr val="black"/>
                </a:solidFill>
                <a:latin typeface="Times New Roman"/>
                <a:ea typeface="Times New Roman"/>
              </a:rPr>
              <a:t> </a:t>
            </a:r>
            <a:r>
              <a:rPr lang="ru-RU" sz="2800" dirty="0">
                <a:solidFill>
                  <a:prstClr val="black"/>
                </a:solidFill>
                <a:latin typeface="Times New Roman"/>
                <a:ea typeface="Times New Roman"/>
              </a:rPr>
              <a:t>— основная форма тактических действий, представляет собой организованные и согласованные по цели, месту и времени удары, огонь и маневр соединений, частей и подразделений в целях уничтожения (разгрома) противника, отражения его ударов и выполнения других тактических задач в ограниченном районе в течение короткого времени.</a:t>
            </a:r>
            <a:endParaRPr lang="ru-RU" sz="28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12" name="Заголовок 1"/>
          <p:cNvSpPr txBox="1">
            <a:spLocks/>
          </p:cNvSpPr>
          <p:nvPr/>
        </p:nvSpPr>
        <p:spPr>
          <a:xfrm>
            <a:off x="2085914" y="766762"/>
            <a:ext cx="4968552" cy="918047"/>
          </a:xfrm>
          <a:prstGeom prst="rect">
            <a:avLst/>
          </a:prstGeom>
          <a:solidFill>
            <a:schemeClr val="bg2">
              <a:lumMod val="5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r>
              <a:rPr lang="ru-RU" sz="2000" b="1" dirty="0" smtClean="0">
                <a:solidFill>
                  <a:srgbClr val="000000"/>
                </a:solidFill>
                <a:latin typeface="Times New Roman"/>
                <a:ea typeface="Times New Roman"/>
              </a:rPr>
              <a:t>ФОРМА ТАКТИЧЕСКИХ ДЕЙСТВИЙ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13" name="Стрелка вниз 12"/>
          <p:cNvSpPr/>
          <p:nvPr/>
        </p:nvSpPr>
        <p:spPr>
          <a:xfrm>
            <a:off x="1451186" y="1830194"/>
            <a:ext cx="6241628" cy="446678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88420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476250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2800" b="1" dirty="0">
              <a:solidFill>
                <a:prstClr val="white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7219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137220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7221" name="Line 29"/>
          <p:cNvSpPr>
            <a:spLocks noChangeShapeType="1"/>
          </p:cNvSpPr>
          <p:nvPr/>
        </p:nvSpPr>
        <p:spPr bwMode="auto">
          <a:xfrm flipH="1">
            <a:off x="0" y="466725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137222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grpSp>
        <p:nvGrpSpPr>
          <p:cNvPr id="137223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137225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8" name="Заголовок 1"/>
          <p:cNvSpPr txBox="1">
            <a:spLocks/>
          </p:cNvSpPr>
          <p:nvPr/>
        </p:nvSpPr>
        <p:spPr>
          <a:xfrm>
            <a:off x="207695" y="1772817"/>
            <a:ext cx="1988041" cy="792088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общевойсковой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19" name="Заголовок 1"/>
          <p:cNvSpPr txBox="1">
            <a:spLocks/>
          </p:cNvSpPr>
          <p:nvPr/>
        </p:nvSpPr>
        <p:spPr>
          <a:xfrm>
            <a:off x="4434776" y="1794576"/>
            <a:ext cx="2009432" cy="770329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Воздушный 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2339752" y="1794576"/>
            <a:ext cx="1988041" cy="77033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Морской 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8" name="Заголовок 1"/>
          <p:cNvSpPr txBox="1">
            <a:spLocks/>
          </p:cNvSpPr>
          <p:nvPr/>
        </p:nvSpPr>
        <p:spPr>
          <a:xfrm>
            <a:off x="4434776" y="4469992"/>
            <a:ext cx="2967153" cy="1479287"/>
          </a:xfrm>
          <a:prstGeom prst="rect">
            <a:avLst/>
          </a:prstGeom>
          <a:solidFill>
            <a:schemeClr val="bg2">
              <a:lumMod val="9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just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- ближнего действия</a:t>
            </a:r>
          </a:p>
          <a:p>
            <a:pPr marL="177800" indent="-177800" algn="just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малой дальности</a:t>
            </a:r>
          </a:p>
          <a:p>
            <a:pPr marL="177800" indent="-177800" algn="just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средней дальности</a:t>
            </a:r>
          </a:p>
          <a:p>
            <a:pPr marL="177800" indent="-177800" algn="just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большой дальности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9" name="Заголовок 1"/>
          <p:cNvSpPr txBox="1">
            <a:spLocks/>
          </p:cNvSpPr>
          <p:nvPr/>
        </p:nvSpPr>
        <p:spPr>
          <a:xfrm>
            <a:off x="2361664" y="2924944"/>
            <a:ext cx="1944216" cy="864096"/>
          </a:xfrm>
          <a:prstGeom prst="rect">
            <a:avLst/>
          </a:prstGeom>
          <a:solidFill>
            <a:schemeClr val="bg2">
              <a:lumMod val="9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- надводный</a:t>
            </a:r>
          </a:p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- подводный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177925" y="1484784"/>
            <a:ext cx="670644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/>
          <p:cNvCxnSpPr/>
          <p:nvPr/>
        </p:nvCxnSpPr>
        <p:spPr>
          <a:xfrm>
            <a:off x="4567236" y="1268760"/>
            <a:ext cx="1588" cy="2160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>
            <a:off x="1177925" y="1484784"/>
            <a:ext cx="0" cy="3097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/>
          <p:nvPr/>
        </p:nvCxnSpPr>
        <p:spPr>
          <a:xfrm>
            <a:off x="5400906" y="2564906"/>
            <a:ext cx="0" cy="360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/>
          <p:cNvCxnSpPr/>
          <p:nvPr/>
        </p:nvCxnSpPr>
        <p:spPr>
          <a:xfrm>
            <a:off x="3333772" y="2564905"/>
            <a:ext cx="0" cy="3600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/>
          <p:cNvCxnSpPr>
            <a:endCxn id="28" idx="3"/>
          </p:cNvCxnSpPr>
          <p:nvPr/>
        </p:nvCxnSpPr>
        <p:spPr>
          <a:xfrm flipH="1">
            <a:off x="7401929" y="5209636"/>
            <a:ext cx="48243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 стрелкой 33"/>
          <p:cNvCxnSpPr/>
          <p:nvPr/>
        </p:nvCxnSpPr>
        <p:spPr>
          <a:xfrm>
            <a:off x="1177925" y="2564906"/>
            <a:ext cx="0" cy="3600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Заголовок 1"/>
          <p:cNvSpPr txBox="1">
            <a:spLocks/>
          </p:cNvSpPr>
          <p:nvPr/>
        </p:nvSpPr>
        <p:spPr>
          <a:xfrm>
            <a:off x="2339752" y="726556"/>
            <a:ext cx="4248472" cy="614212"/>
          </a:xfrm>
          <a:prstGeom prst="rect">
            <a:avLst/>
          </a:prstGeom>
          <a:solidFill>
            <a:schemeClr val="bg2">
              <a:lumMod val="5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b="1" dirty="0" smtClean="0">
                <a:solidFill>
                  <a:srgbClr val="000000"/>
                </a:solidFill>
                <a:latin typeface="Times New Roman"/>
                <a:ea typeface="Times New Roman"/>
              </a:rPr>
              <a:t>БОЙ</a:t>
            </a:r>
            <a:endParaRPr lang="ru-RU" sz="2000" b="1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6" name="Заголовок 1"/>
          <p:cNvSpPr txBox="1">
            <a:spLocks/>
          </p:cNvSpPr>
          <p:nvPr/>
        </p:nvSpPr>
        <p:spPr>
          <a:xfrm>
            <a:off x="6588224" y="1794577"/>
            <a:ext cx="2375767" cy="770329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противовоздушный 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30" name="Заголовок 1"/>
          <p:cNvSpPr txBox="1">
            <a:spLocks/>
          </p:cNvSpPr>
          <p:nvPr/>
        </p:nvSpPr>
        <p:spPr>
          <a:xfrm>
            <a:off x="4451630" y="2924944"/>
            <a:ext cx="3000689" cy="1224136"/>
          </a:xfrm>
          <a:prstGeom prst="rect">
            <a:avLst/>
          </a:prstGeom>
          <a:solidFill>
            <a:schemeClr val="bg2">
              <a:lumMod val="9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just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- ближний манёвренный</a:t>
            </a:r>
          </a:p>
          <a:p>
            <a:pPr algn="just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 на средних дистанциях</a:t>
            </a:r>
          </a:p>
          <a:p>
            <a:pPr marL="177800" indent="-177800" algn="just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дальний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cxnSp>
        <p:nvCxnSpPr>
          <p:cNvPr id="35" name="Прямая со стрелкой 34"/>
          <p:cNvCxnSpPr/>
          <p:nvPr/>
        </p:nvCxnSpPr>
        <p:spPr>
          <a:xfrm>
            <a:off x="3333772" y="1484784"/>
            <a:ext cx="0" cy="3097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35"/>
          <p:cNvCxnSpPr/>
          <p:nvPr/>
        </p:nvCxnSpPr>
        <p:spPr>
          <a:xfrm>
            <a:off x="5414072" y="1484784"/>
            <a:ext cx="0" cy="3097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36"/>
          <p:cNvCxnSpPr/>
          <p:nvPr/>
        </p:nvCxnSpPr>
        <p:spPr>
          <a:xfrm>
            <a:off x="7884368" y="1484784"/>
            <a:ext cx="0" cy="3097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Заголовок 1"/>
          <p:cNvSpPr txBox="1">
            <a:spLocks/>
          </p:cNvSpPr>
          <p:nvPr/>
        </p:nvSpPr>
        <p:spPr>
          <a:xfrm>
            <a:off x="229607" y="2924944"/>
            <a:ext cx="1944216" cy="1080120"/>
          </a:xfrm>
          <a:prstGeom prst="rect">
            <a:avLst/>
          </a:prstGeom>
          <a:solidFill>
            <a:schemeClr val="bg2">
              <a:lumMod val="9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- удар</a:t>
            </a:r>
          </a:p>
          <a:p>
            <a:pPr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 огонь</a:t>
            </a:r>
          </a:p>
          <a:p>
            <a:pPr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 маневр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cxnSp>
        <p:nvCxnSpPr>
          <p:cNvPr id="40" name="Прямая соединительная линия 39"/>
          <p:cNvCxnSpPr/>
          <p:nvPr/>
        </p:nvCxnSpPr>
        <p:spPr>
          <a:xfrm flipV="1">
            <a:off x="7884368" y="2564906"/>
            <a:ext cx="0" cy="26447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56853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476250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2800" b="1" dirty="0">
              <a:solidFill>
                <a:prstClr val="white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7219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137220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7221" name="Line 29"/>
          <p:cNvSpPr>
            <a:spLocks noChangeShapeType="1"/>
          </p:cNvSpPr>
          <p:nvPr/>
        </p:nvSpPr>
        <p:spPr bwMode="auto">
          <a:xfrm flipH="1">
            <a:off x="0" y="466725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137222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grpSp>
        <p:nvGrpSpPr>
          <p:cNvPr id="137223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137225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2" name="Заголовок 1"/>
          <p:cNvSpPr txBox="1">
            <a:spLocks/>
          </p:cNvSpPr>
          <p:nvPr/>
        </p:nvSpPr>
        <p:spPr>
          <a:xfrm>
            <a:off x="130379" y="3068960"/>
            <a:ext cx="2929453" cy="345884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вид боя, имеющий цель сорвать или отразить наступление (удар) превосходящих сил противника и нанести ему значительные потери, удержать важные (рубежи, объекты) местности и тем самим создать благоприятные условия для перехода в наступление</a:t>
            </a:r>
            <a:endParaRPr lang="ru-RU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16" name="Заголовок 1"/>
          <p:cNvSpPr txBox="1">
            <a:spLocks/>
          </p:cNvSpPr>
          <p:nvPr/>
        </p:nvSpPr>
        <p:spPr>
          <a:xfrm>
            <a:off x="3158158" y="3068960"/>
            <a:ext cx="2929453" cy="345884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>
              <a:spcBef>
                <a:spcPct val="20000"/>
              </a:spcBef>
            </a:pPr>
            <a:r>
              <a:rPr lang="ru-RU" sz="2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вид боя, проводимый в целях разгрома противника и овладения важными районами (рубежами, объектами) местности.</a:t>
            </a:r>
          </a:p>
        </p:txBody>
      </p:sp>
      <p:sp>
        <p:nvSpPr>
          <p:cNvPr id="17" name="Заголовок 1"/>
          <p:cNvSpPr txBox="1">
            <a:spLocks/>
          </p:cNvSpPr>
          <p:nvPr/>
        </p:nvSpPr>
        <p:spPr>
          <a:xfrm>
            <a:off x="6156176" y="3095248"/>
            <a:ext cx="2929453" cy="345884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>
              <a:spcBef>
                <a:spcPct val="20000"/>
              </a:spcBef>
            </a:pPr>
            <a:r>
              <a:rPr lang="ru-RU" sz="20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организованное передвижение войск в ходе выполнения боевой задачи в целях занятия выгодного положения по отношению к противнику</a:t>
            </a:r>
          </a:p>
        </p:txBody>
      </p:sp>
      <p:grpSp>
        <p:nvGrpSpPr>
          <p:cNvPr id="9" name="Группа 8"/>
          <p:cNvGrpSpPr/>
          <p:nvPr/>
        </p:nvGrpSpPr>
        <p:grpSpPr>
          <a:xfrm>
            <a:off x="424823" y="566736"/>
            <a:ext cx="8416757" cy="2352726"/>
            <a:chOff x="424823" y="566736"/>
            <a:chExt cx="8416757" cy="2352726"/>
          </a:xfrm>
        </p:grpSpPr>
        <p:sp>
          <p:nvSpPr>
            <p:cNvPr id="27" name="Заголовок 1"/>
            <p:cNvSpPr txBox="1">
              <a:spLocks/>
            </p:cNvSpPr>
            <p:nvPr/>
          </p:nvSpPr>
          <p:spPr>
            <a:xfrm>
              <a:off x="2123728" y="566736"/>
              <a:ext cx="4650730" cy="918047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scene3d>
              <a:camera prst="orthographicFront"/>
              <a:lightRig rig="threePt" dir="t"/>
            </a:scene3d>
            <a:sp3d>
              <a:bevelT w="88900"/>
            </a:sp3d>
          </p:spPr>
          <p:txBody>
            <a:bodyPr anchor="ctr"/>
            <a:lstStyle/>
            <a:p>
              <a:pPr algn="ctr"/>
              <a:r>
                <a:rPr lang="ru-RU" sz="2000" b="1" dirty="0" smtClean="0">
                  <a:solidFill>
                    <a:srgbClr val="000000"/>
                  </a:solidFill>
                  <a:latin typeface="Times New Roman"/>
                  <a:ea typeface="Times New Roman"/>
                </a:rPr>
                <a:t>ВИДЫ ТАКТИЧЕСКИХ ДЕЙСТВИЙ (ОБЩЕВОЙСКОВГО БОЯ)</a:t>
              </a:r>
              <a:endParaRPr lang="ru-RU" sz="2000" dirty="0">
                <a:solidFill>
                  <a:srgbClr val="000000"/>
                </a:solidFill>
                <a:latin typeface="Times New Roman"/>
                <a:ea typeface="Times New Roman"/>
              </a:endParaRPr>
            </a:p>
          </p:txBody>
        </p:sp>
        <p:sp>
          <p:nvSpPr>
            <p:cNvPr id="13" name="Заголовок 1"/>
            <p:cNvSpPr txBox="1">
              <a:spLocks/>
            </p:cNvSpPr>
            <p:nvPr/>
          </p:nvSpPr>
          <p:spPr>
            <a:xfrm>
              <a:off x="424823" y="1988839"/>
              <a:ext cx="2336160" cy="91804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 w="88900"/>
            </a:sp3d>
          </p:spPr>
          <p:txBody>
            <a:bodyPr anchor="ctr"/>
            <a:lstStyle/>
            <a:p>
              <a:pPr algn="ctr"/>
              <a:r>
                <a:rPr lang="ru-RU" sz="2000" b="1" dirty="0" smtClean="0">
                  <a:solidFill>
                    <a:srgbClr val="000000"/>
                  </a:solidFill>
                  <a:latin typeface="Times New Roman"/>
                  <a:ea typeface="Times New Roman"/>
                </a:rPr>
                <a:t>ОБОРОНА</a:t>
              </a:r>
              <a:endParaRPr lang="ru-RU" sz="2000" dirty="0">
                <a:solidFill>
                  <a:srgbClr val="000000"/>
                </a:solidFill>
                <a:latin typeface="Times New Roman"/>
                <a:ea typeface="Times New Roman"/>
              </a:endParaRPr>
            </a:p>
          </p:txBody>
        </p:sp>
        <p:sp>
          <p:nvSpPr>
            <p:cNvPr id="14" name="Заголовок 1"/>
            <p:cNvSpPr txBox="1">
              <a:spLocks/>
            </p:cNvSpPr>
            <p:nvPr/>
          </p:nvSpPr>
          <p:spPr>
            <a:xfrm>
              <a:off x="6516216" y="2001415"/>
              <a:ext cx="2325364" cy="91804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 w="88900"/>
            </a:sp3d>
          </p:spPr>
          <p:txBody>
            <a:bodyPr anchor="ctr"/>
            <a:lstStyle/>
            <a:p>
              <a:pPr algn="ctr"/>
              <a:r>
                <a:rPr lang="ru-RU" sz="2000" b="1" dirty="0" smtClean="0">
                  <a:solidFill>
                    <a:srgbClr val="000000"/>
                  </a:solidFill>
                  <a:latin typeface="Times New Roman"/>
                  <a:ea typeface="Times New Roman"/>
                </a:rPr>
                <a:t>МАНЕВР</a:t>
              </a:r>
              <a:endParaRPr lang="ru-RU" sz="2000" dirty="0">
                <a:solidFill>
                  <a:srgbClr val="000000"/>
                </a:solidFill>
                <a:latin typeface="Times New Roman"/>
                <a:ea typeface="Times New Roman"/>
              </a:endParaRPr>
            </a:p>
          </p:txBody>
        </p:sp>
        <p:sp>
          <p:nvSpPr>
            <p:cNvPr id="15" name="Заголовок 1"/>
            <p:cNvSpPr txBox="1">
              <a:spLocks/>
            </p:cNvSpPr>
            <p:nvPr/>
          </p:nvSpPr>
          <p:spPr>
            <a:xfrm>
              <a:off x="3407729" y="2001415"/>
              <a:ext cx="2325365" cy="91804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scene3d>
              <a:camera prst="orthographicFront"/>
              <a:lightRig rig="threePt" dir="t"/>
            </a:scene3d>
            <a:sp3d>
              <a:bevelT w="88900"/>
            </a:sp3d>
          </p:spPr>
          <p:txBody>
            <a:bodyPr anchor="ctr"/>
            <a:lstStyle/>
            <a:p>
              <a:pPr algn="ctr"/>
              <a:r>
                <a:rPr lang="ru-RU" sz="2000" b="1" dirty="0" smtClean="0">
                  <a:solidFill>
                    <a:srgbClr val="000000"/>
                  </a:solidFill>
                  <a:latin typeface="Times New Roman"/>
                  <a:ea typeface="Times New Roman"/>
                </a:rPr>
                <a:t>НАСТУПЛЕНИЕ</a:t>
              </a:r>
              <a:endParaRPr lang="ru-RU" sz="2000" dirty="0">
                <a:solidFill>
                  <a:srgbClr val="000000"/>
                </a:solidFill>
                <a:latin typeface="Times New Roman"/>
                <a:ea typeface="Times New Roman"/>
              </a:endParaRPr>
            </a:p>
          </p:txBody>
        </p:sp>
        <p:cxnSp>
          <p:nvCxnSpPr>
            <p:cNvPr id="4" name="Прямая соединительная линия 3"/>
            <p:cNvCxnSpPr/>
            <p:nvPr/>
          </p:nvCxnSpPr>
          <p:spPr>
            <a:xfrm>
              <a:off x="1592903" y="1772816"/>
              <a:ext cx="614744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Прямая со стрелкой 5"/>
            <p:cNvCxnSpPr>
              <a:stCxn id="27" idx="2"/>
            </p:cNvCxnSpPr>
            <p:nvPr/>
          </p:nvCxnSpPr>
          <p:spPr>
            <a:xfrm>
              <a:off x="4449093" y="1484783"/>
              <a:ext cx="0" cy="5166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 стрелкой 22"/>
            <p:cNvCxnSpPr/>
            <p:nvPr/>
          </p:nvCxnSpPr>
          <p:spPr>
            <a:xfrm>
              <a:off x="1595105" y="1772816"/>
              <a:ext cx="0" cy="2152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Прямая со стрелкой 23"/>
            <p:cNvCxnSpPr/>
            <p:nvPr/>
          </p:nvCxnSpPr>
          <p:spPr>
            <a:xfrm>
              <a:off x="7740352" y="1772816"/>
              <a:ext cx="0" cy="2160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790836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476250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2800" b="1" dirty="0">
              <a:solidFill>
                <a:prstClr val="white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7219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137220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7221" name="Line 29"/>
          <p:cNvSpPr>
            <a:spLocks noChangeShapeType="1"/>
          </p:cNvSpPr>
          <p:nvPr/>
        </p:nvSpPr>
        <p:spPr bwMode="auto">
          <a:xfrm flipH="1">
            <a:off x="0" y="466725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137222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sp>
        <p:nvSpPr>
          <p:cNvPr id="12" name="Заголовок 1"/>
          <p:cNvSpPr txBox="1">
            <a:spLocks/>
          </p:cNvSpPr>
          <p:nvPr/>
        </p:nvSpPr>
        <p:spPr>
          <a:xfrm>
            <a:off x="304243" y="769163"/>
            <a:ext cx="8644055" cy="2691272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indent="356616" algn="just"/>
            <a:r>
              <a:rPr lang="ru-RU" sz="20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СПОСОБ ТАКТИЧЕСКИХ ДЕЙСТВИЙ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– избранный вариант, порядок и последовательность применения сил и средств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выполнении поставленных задач. </a:t>
            </a:r>
            <a:endParaRPr lang="ru-RU" sz="20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356616" algn="just"/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Он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включает последовательность разгрома (поражения огнем) противника, порядок действий в обороне, в наступлении и других видах действий, вид применяемого маневра подразделениями и огнем, способы передвижения, атаки, преодоления заграждений и др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Заголовок 1"/>
          <p:cNvSpPr txBox="1">
            <a:spLocks/>
          </p:cNvSpPr>
          <p:nvPr/>
        </p:nvSpPr>
        <p:spPr>
          <a:xfrm>
            <a:off x="304243" y="3798679"/>
            <a:ext cx="8646987" cy="2376264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indent="219456" algn="just"/>
            <a:r>
              <a:rPr lang="ru-RU" sz="2000" b="1" dirty="0" smtClean="0">
                <a:solidFill>
                  <a:srgbClr val="000000"/>
                </a:solidFill>
                <a:latin typeface="Georgia"/>
              </a:rPr>
              <a:t>Выбор </a:t>
            </a:r>
            <a:r>
              <a:rPr lang="ru-RU" sz="2000" b="1" dirty="0">
                <a:solidFill>
                  <a:srgbClr val="000000"/>
                </a:solidFill>
                <a:latin typeface="Georgia"/>
              </a:rPr>
              <a:t>способа действий зависит </a:t>
            </a:r>
            <a:r>
              <a:rPr lang="ru-RU" sz="2000" dirty="0">
                <a:solidFill>
                  <a:srgbClr val="000000"/>
                </a:solidFill>
                <a:latin typeface="Georgia"/>
              </a:rPr>
              <a:t>от полученной задачи, состава, применяемого оружия, характера действий, боевых возможностей своих подразделений и противника, района предстоящих действий, времени года, суток и состояния погоды, радиоэлектронной, радиационной, химической и биологической обстановки.</a:t>
            </a:r>
            <a:endParaRPr lang="ru-RU" sz="2000" b="0" i="0" dirty="0">
              <a:solidFill>
                <a:srgbClr val="000000"/>
              </a:solidFill>
              <a:effectLst/>
              <a:latin typeface="Georgia"/>
            </a:endParaRPr>
          </a:p>
        </p:txBody>
      </p:sp>
      <p:grpSp>
        <p:nvGrpSpPr>
          <p:cNvPr id="137223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137225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38787651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476250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2800" b="1" dirty="0">
              <a:solidFill>
                <a:prstClr val="white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7219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137220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7221" name="Line 29"/>
          <p:cNvSpPr>
            <a:spLocks noChangeShapeType="1"/>
          </p:cNvSpPr>
          <p:nvPr/>
        </p:nvSpPr>
        <p:spPr bwMode="auto">
          <a:xfrm flipH="1">
            <a:off x="0" y="466725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137222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sp>
        <p:nvSpPr>
          <p:cNvPr id="12" name="Заголовок 1"/>
          <p:cNvSpPr txBox="1">
            <a:spLocks/>
          </p:cNvSpPr>
          <p:nvPr/>
        </p:nvSpPr>
        <p:spPr>
          <a:xfrm>
            <a:off x="2267744" y="566737"/>
            <a:ext cx="4536504" cy="1062063"/>
          </a:xfrm>
          <a:prstGeom prst="rect">
            <a:avLst/>
          </a:prstGeom>
          <a:solidFill>
            <a:schemeClr val="bg2">
              <a:lumMod val="5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ПРИНЦИПЫ ОБЩЕВОЙСКОВОГО БОЯ</a:t>
            </a:r>
            <a:endParaRPr lang="ru-RU" sz="20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Заголовок 1"/>
          <p:cNvSpPr txBox="1">
            <a:spLocks/>
          </p:cNvSpPr>
          <p:nvPr/>
        </p:nvSpPr>
        <p:spPr>
          <a:xfrm>
            <a:off x="248506" y="2207792"/>
            <a:ext cx="8646987" cy="4320008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marL="342900" indent="-342900" algn="just">
              <a:buFontTx/>
              <a:buChar char="-"/>
            </a:pPr>
            <a:r>
              <a:rPr lang="ru-RU" sz="2000" b="0" i="0" dirty="0" smtClean="0">
                <a:solidFill>
                  <a:srgbClr val="000000"/>
                </a:solidFill>
                <a:effectLst/>
                <a:latin typeface="Georgia"/>
              </a:rPr>
              <a:t>постоянная боевая готовность подразделений;</a:t>
            </a:r>
          </a:p>
          <a:p>
            <a:pPr marL="342900" indent="-342900" algn="just">
              <a:buFontTx/>
              <a:buChar char="-"/>
            </a:pPr>
            <a:r>
              <a:rPr lang="ru-RU" sz="2000" b="0" i="0" dirty="0" smtClean="0">
                <a:solidFill>
                  <a:srgbClr val="000000"/>
                </a:solidFill>
                <a:effectLst/>
                <a:latin typeface="Georgia"/>
              </a:rPr>
              <a:t>своевременное обнаружение противника и уничтожение его огнем;</a:t>
            </a:r>
          </a:p>
          <a:p>
            <a:pPr marL="342900" indent="-342900" algn="just">
              <a:buFontTx/>
              <a:buChar char="-"/>
            </a:pPr>
            <a:r>
              <a:rPr lang="ru-RU" sz="2000" b="0" i="0" dirty="0" smtClean="0">
                <a:solidFill>
                  <a:srgbClr val="000000"/>
                </a:solidFill>
                <a:effectLst/>
                <a:latin typeface="Georgia"/>
              </a:rPr>
              <a:t>решительность, активность и непрерывность ведения боя;</a:t>
            </a:r>
          </a:p>
          <a:p>
            <a:pPr marL="342900" indent="-342900" algn="just">
              <a:buFontTx/>
              <a:buChar char="-"/>
            </a:pPr>
            <a:r>
              <a:rPr lang="ru-RU" sz="2000" b="0" i="0" dirty="0" smtClean="0">
                <a:solidFill>
                  <a:srgbClr val="000000"/>
                </a:solidFill>
                <a:effectLst/>
                <a:latin typeface="Georgia"/>
              </a:rPr>
              <a:t>непрерывное взаимодействие;</a:t>
            </a:r>
          </a:p>
          <a:p>
            <a:pPr marL="342900" indent="-342900" algn="just">
              <a:buFontTx/>
              <a:buChar char="-"/>
            </a:pPr>
            <a:r>
              <a:rPr lang="ru-RU" sz="2000" dirty="0">
                <a:solidFill>
                  <a:srgbClr val="000000"/>
                </a:solidFill>
                <a:latin typeface="Georgia"/>
              </a:rPr>
              <a:t>с</a:t>
            </a:r>
            <a:r>
              <a:rPr lang="ru-RU" sz="2000" b="0" i="0" dirty="0" smtClean="0">
                <a:solidFill>
                  <a:srgbClr val="000000"/>
                </a:solidFill>
                <a:effectLst/>
                <a:latin typeface="Georgia"/>
              </a:rPr>
              <a:t>крытность, внезапность действий и военная хитрость;</a:t>
            </a:r>
          </a:p>
          <a:p>
            <a:pPr marL="342900" indent="-342900" algn="just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Georgia"/>
              </a:rPr>
              <a:t>решительное сосредоточение усилий на главном направлении и в решающий момент времени;</a:t>
            </a:r>
          </a:p>
          <a:p>
            <a:pPr marL="342900" indent="-342900" algn="just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Georgia"/>
              </a:rPr>
              <a:t>маневр частями и подразделениями, а так же огнем;</a:t>
            </a:r>
          </a:p>
          <a:p>
            <a:pPr marL="342900" indent="-342900" algn="just">
              <a:buFontTx/>
              <a:buChar char="-"/>
            </a:pPr>
            <a:r>
              <a:rPr lang="ru-RU" sz="2000" b="0" i="0" dirty="0" smtClean="0">
                <a:solidFill>
                  <a:srgbClr val="000000"/>
                </a:solidFill>
                <a:effectLst/>
                <a:latin typeface="Georgia"/>
              </a:rPr>
              <a:t>закрепление достигнутого успеха;</a:t>
            </a:r>
          </a:p>
          <a:p>
            <a:pPr marL="342900" indent="-342900" algn="just">
              <a:buFontTx/>
              <a:buChar char="-"/>
            </a:pPr>
            <a:r>
              <a:rPr lang="ru-RU" sz="2000" b="0" i="0" dirty="0" smtClean="0">
                <a:solidFill>
                  <a:srgbClr val="000000"/>
                </a:solidFill>
                <a:effectLst/>
                <a:latin typeface="Georgia"/>
              </a:rPr>
              <a:t>своевременное восстановление боеспособности и обеспечение всестороннего обеспечения;</a:t>
            </a:r>
          </a:p>
          <a:p>
            <a:pPr marL="342900" indent="-342900" algn="just">
              <a:buFontTx/>
              <a:buChar char="-"/>
            </a:pPr>
            <a:r>
              <a:rPr lang="ru-RU" sz="2000" dirty="0" smtClean="0">
                <a:solidFill>
                  <a:srgbClr val="000000"/>
                </a:solidFill>
                <a:latin typeface="Georgia"/>
              </a:rPr>
              <a:t>полное напряжение морально-психологических и физических сил;</a:t>
            </a:r>
            <a:endParaRPr lang="ru-RU" sz="2000" b="0" i="0" dirty="0" smtClean="0">
              <a:solidFill>
                <a:srgbClr val="000000"/>
              </a:solidFill>
              <a:effectLst/>
              <a:latin typeface="Georgia"/>
            </a:endParaRPr>
          </a:p>
          <a:p>
            <a:pPr marL="342900" indent="-342900" algn="just">
              <a:buFontTx/>
              <a:buChar char="-"/>
            </a:pPr>
            <a:r>
              <a:rPr lang="ru-RU" sz="2000" b="0" i="0" dirty="0" smtClean="0">
                <a:solidFill>
                  <a:srgbClr val="000000"/>
                </a:solidFill>
                <a:effectLst/>
                <a:latin typeface="Georgia"/>
              </a:rPr>
              <a:t>оперативное и непрерывное управление подразделениями в бою.</a:t>
            </a:r>
            <a:endParaRPr lang="ru-RU" sz="2000" b="0" i="0" dirty="0">
              <a:solidFill>
                <a:srgbClr val="000000"/>
              </a:solidFill>
              <a:effectLst/>
              <a:latin typeface="Georgia"/>
            </a:endParaRPr>
          </a:p>
        </p:txBody>
      </p:sp>
      <p:grpSp>
        <p:nvGrpSpPr>
          <p:cNvPr id="137223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137225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3" name="Стрелка вниз 12"/>
          <p:cNvSpPr/>
          <p:nvPr/>
        </p:nvSpPr>
        <p:spPr>
          <a:xfrm>
            <a:off x="2195736" y="1740740"/>
            <a:ext cx="4894889" cy="446678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798069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одзаголовок 2"/>
          <p:cNvSpPr txBox="1">
            <a:spLocks/>
          </p:cNvSpPr>
          <p:nvPr/>
        </p:nvSpPr>
        <p:spPr>
          <a:xfrm>
            <a:off x="683568" y="111370"/>
            <a:ext cx="7992888" cy="1517430"/>
          </a:xfrm>
          <a:prstGeom prst="rect">
            <a:avLst/>
          </a:prstGeom>
          <a:solidFill>
            <a:schemeClr val="bg1">
              <a:lumMod val="85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СОСТАВ И НАЗНАЧЕНИЕ ВООРУЖЕННЫХ СИЛ РОССИЙСКОЙ ФЕДЕРАЦИИ.</a:t>
            </a:r>
            <a:endParaRPr lang="ru-RU" sz="24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04321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476250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2800" b="1" dirty="0">
              <a:solidFill>
                <a:prstClr val="white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7219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137220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7221" name="Line 29"/>
          <p:cNvSpPr>
            <a:spLocks noChangeShapeType="1"/>
          </p:cNvSpPr>
          <p:nvPr/>
        </p:nvSpPr>
        <p:spPr bwMode="auto">
          <a:xfrm flipH="1">
            <a:off x="0" y="466725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137222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sp>
        <p:nvSpPr>
          <p:cNvPr id="12" name="Заголовок 1"/>
          <p:cNvSpPr txBox="1">
            <a:spLocks/>
          </p:cNvSpPr>
          <p:nvPr/>
        </p:nvSpPr>
        <p:spPr>
          <a:xfrm>
            <a:off x="553647" y="2852936"/>
            <a:ext cx="8114029" cy="2711037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marL="85725" indent="276225" algn="just"/>
            <a:r>
              <a:rPr lang="ru-RU" sz="20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Вооруженные силы Российской Федерации (ВС России)</a:t>
            </a:r>
            <a:r>
              <a:rPr lang="ru-RU" sz="20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– государственная  </a:t>
            </a:r>
            <a:r>
              <a:rPr lang="ru-RU" sz="2000" dirty="0" smtClean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военная организация Российской </a:t>
            </a:r>
            <a:r>
              <a:rPr lang="ru-RU" sz="20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Федерации</a:t>
            </a:r>
            <a:r>
              <a:rPr lang="ru-RU" sz="2000" dirty="0" smtClean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предназначенная  для отражения агрессии, направленной против Российской Федерации – России, для вооруженной защиты целостности и неприкосновенности ее территории, а также для выполнения задач в соответствии с международными договорами </a:t>
            </a:r>
            <a:r>
              <a:rPr lang="ru-RU" sz="2000" dirty="0" smtClean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России.</a:t>
            </a:r>
          </a:p>
        </p:txBody>
      </p:sp>
      <p:sp>
        <p:nvSpPr>
          <p:cNvPr id="16" name="Заголовок 1"/>
          <p:cNvSpPr txBox="1">
            <a:spLocks/>
          </p:cNvSpPr>
          <p:nvPr/>
        </p:nvSpPr>
        <p:spPr>
          <a:xfrm>
            <a:off x="587685" y="1052736"/>
            <a:ext cx="8108054" cy="954831"/>
          </a:xfrm>
          <a:prstGeom prst="rect">
            <a:avLst/>
          </a:prstGeom>
          <a:solidFill>
            <a:schemeClr val="bg2">
              <a:lumMod val="5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>
              <a:spcBef>
                <a:spcPct val="20000"/>
              </a:spcBef>
            </a:pPr>
            <a:r>
              <a:rPr lang="ru-RU" sz="20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Вооруженные силы России созданы Указом Президента Российской Федерации 7 мая 1992 г</a:t>
            </a:r>
            <a:r>
              <a:rPr lang="ru-RU" sz="2000" dirty="0" smtClean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37223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137225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52908462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476250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2800" b="1" dirty="0">
              <a:solidFill>
                <a:prstClr val="white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7219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137220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7221" name="Line 29"/>
          <p:cNvSpPr>
            <a:spLocks noChangeShapeType="1"/>
          </p:cNvSpPr>
          <p:nvPr/>
        </p:nvSpPr>
        <p:spPr bwMode="auto">
          <a:xfrm flipH="1">
            <a:off x="0" y="466725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137222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grpSp>
        <p:nvGrpSpPr>
          <p:cNvPr id="137223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137225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7" name="Заголовок 1"/>
          <p:cNvSpPr txBox="1">
            <a:spLocks/>
          </p:cNvSpPr>
          <p:nvPr/>
        </p:nvSpPr>
        <p:spPr>
          <a:xfrm>
            <a:off x="2123728" y="548681"/>
            <a:ext cx="4650730" cy="576063"/>
          </a:xfrm>
          <a:prstGeom prst="rect">
            <a:avLst/>
          </a:prstGeom>
          <a:solidFill>
            <a:schemeClr val="bg2">
              <a:lumMod val="5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b="1" dirty="0" smtClean="0">
                <a:solidFill>
                  <a:srgbClr val="000000"/>
                </a:solidFill>
                <a:latin typeface="Times New Roman"/>
                <a:ea typeface="Times New Roman"/>
              </a:rPr>
              <a:t>Верховный главнокомандующий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13" name="Заголовок 1"/>
          <p:cNvSpPr txBox="1">
            <a:spLocks/>
          </p:cNvSpPr>
          <p:nvPr/>
        </p:nvSpPr>
        <p:spPr>
          <a:xfrm>
            <a:off x="249268" y="2435373"/>
            <a:ext cx="3320648" cy="614414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b="1" dirty="0" smtClean="0">
                <a:solidFill>
                  <a:srgbClr val="000000"/>
                </a:solidFill>
                <a:latin typeface="Times New Roman"/>
                <a:ea typeface="Times New Roman"/>
              </a:rPr>
              <a:t>Министерство обороны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5183324" y="2425912"/>
            <a:ext cx="3320688" cy="614414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b="1" dirty="0" smtClean="0">
                <a:solidFill>
                  <a:srgbClr val="000000"/>
                </a:solidFill>
                <a:latin typeface="Times New Roman"/>
                <a:ea typeface="Times New Roman"/>
              </a:rPr>
              <a:t>Генеральный штаб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15" name="Заголовок 1"/>
          <p:cNvSpPr txBox="1">
            <a:spLocks/>
          </p:cNvSpPr>
          <p:nvPr/>
        </p:nvSpPr>
        <p:spPr>
          <a:xfrm>
            <a:off x="2915816" y="1502516"/>
            <a:ext cx="3312367" cy="582899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b="1" dirty="0" smtClean="0">
                <a:solidFill>
                  <a:srgbClr val="000000"/>
                </a:solidFill>
                <a:latin typeface="Times New Roman"/>
                <a:ea typeface="Times New Roman"/>
              </a:rPr>
              <a:t>Министр обороны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916388" y="2210624"/>
            <a:ext cx="49047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/>
          <p:nvPr/>
        </p:nvCxnSpPr>
        <p:spPr>
          <a:xfrm>
            <a:off x="1919422" y="2210624"/>
            <a:ext cx="0" cy="2152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/>
          <p:nvPr/>
        </p:nvCxnSpPr>
        <p:spPr>
          <a:xfrm>
            <a:off x="6843668" y="2210624"/>
            <a:ext cx="0" cy="2152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Стрелка вниз 21"/>
          <p:cNvSpPr/>
          <p:nvPr/>
        </p:nvSpPr>
        <p:spPr>
          <a:xfrm>
            <a:off x="2152450" y="1124744"/>
            <a:ext cx="4608512" cy="305764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cxnSp>
        <p:nvCxnSpPr>
          <p:cNvPr id="28" name="Прямая соединительная линия 27"/>
          <p:cNvCxnSpPr>
            <a:stCxn id="15" idx="2"/>
          </p:cNvCxnSpPr>
          <p:nvPr/>
        </p:nvCxnSpPr>
        <p:spPr>
          <a:xfrm>
            <a:off x="4572000" y="2085415"/>
            <a:ext cx="0" cy="12520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Заголовок 1"/>
          <p:cNvSpPr txBox="1">
            <a:spLocks/>
          </p:cNvSpPr>
          <p:nvPr/>
        </p:nvSpPr>
        <p:spPr>
          <a:xfrm>
            <a:off x="257528" y="3367280"/>
            <a:ext cx="2808312" cy="5760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b="1" dirty="0" smtClean="0">
                <a:solidFill>
                  <a:srgbClr val="000000"/>
                </a:solidFill>
                <a:latin typeface="Times New Roman"/>
                <a:ea typeface="Times New Roman"/>
              </a:rPr>
              <a:t>Виды ВС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32" name="Заголовок 1"/>
          <p:cNvSpPr txBox="1">
            <a:spLocks/>
          </p:cNvSpPr>
          <p:nvPr/>
        </p:nvSpPr>
        <p:spPr>
          <a:xfrm>
            <a:off x="3167845" y="3367280"/>
            <a:ext cx="2808312" cy="5760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b="1" dirty="0" smtClean="0">
                <a:solidFill>
                  <a:srgbClr val="000000"/>
                </a:solidFill>
                <a:latin typeface="Times New Roman"/>
                <a:ea typeface="Times New Roman"/>
              </a:rPr>
              <a:t>Рода ВС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36" name="Заголовок 1"/>
          <p:cNvSpPr txBox="1">
            <a:spLocks/>
          </p:cNvSpPr>
          <p:nvPr/>
        </p:nvSpPr>
        <p:spPr>
          <a:xfrm>
            <a:off x="249268" y="4129618"/>
            <a:ext cx="2090484" cy="6675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Сухопутные войска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37" name="Заголовок 1"/>
          <p:cNvSpPr txBox="1">
            <a:spLocks/>
          </p:cNvSpPr>
          <p:nvPr/>
        </p:nvSpPr>
        <p:spPr>
          <a:xfrm>
            <a:off x="243260" y="4941168"/>
            <a:ext cx="2096492" cy="72008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Военно-морской флот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38" name="Заголовок 1"/>
          <p:cNvSpPr txBox="1">
            <a:spLocks/>
          </p:cNvSpPr>
          <p:nvPr/>
        </p:nvSpPr>
        <p:spPr>
          <a:xfrm>
            <a:off x="251520" y="5768840"/>
            <a:ext cx="2088232" cy="8285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Воздушно-космические силы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39" name="Заголовок 1"/>
          <p:cNvSpPr txBox="1">
            <a:spLocks/>
          </p:cNvSpPr>
          <p:nvPr/>
        </p:nvSpPr>
        <p:spPr>
          <a:xfrm>
            <a:off x="3174626" y="4437112"/>
            <a:ext cx="2319002" cy="10081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Воздушно-десантные войска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40" name="Заголовок 1"/>
          <p:cNvSpPr txBox="1">
            <a:spLocks/>
          </p:cNvSpPr>
          <p:nvPr/>
        </p:nvSpPr>
        <p:spPr>
          <a:xfrm>
            <a:off x="3190581" y="5589240"/>
            <a:ext cx="2303047" cy="100811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Ракетные войска стратегического назначения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41" name="Заголовок 1"/>
          <p:cNvSpPr txBox="1">
            <a:spLocks/>
          </p:cNvSpPr>
          <p:nvPr/>
        </p:nvSpPr>
        <p:spPr>
          <a:xfrm>
            <a:off x="6131717" y="3367281"/>
            <a:ext cx="2808312" cy="576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b="1" dirty="0" smtClean="0">
                <a:solidFill>
                  <a:srgbClr val="000000"/>
                </a:solidFill>
                <a:latin typeface="Times New Roman"/>
                <a:ea typeface="Times New Roman"/>
              </a:rPr>
              <a:t>Войска не входящие в виды и рода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42" name="Заголовок 1"/>
          <p:cNvSpPr txBox="1">
            <a:spLocks/>
          </p:cNvSpPr>
          <p:nvPr/>
        </p:nvSpPr>
        <p:spPr>
          <a:xfrm>
            <a:off x="6131717" y="4437112"/>
            <a:ext cx="2403988" cy="100811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ПВ, НГ, МВД, гражданская оборона и т.д.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43" name="Заголовок 1"/>
          <p:cNvSpPr txBox="1">
            <a:spLocks/>
          </p:cNvSpPr>
          <p:nvPr/>
        </p:nvSpPr>
        <p:spPr>
          <a:xfrm>
            <a:off x="6123559" y="5661248"/>
            <a:ext cx="2403988" cy="10081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тыл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cxnSp>
        <p:nvCxnSpPr>
          <p:cNvPr id="45" name="Прямая соединительная линия 44"/>
          <p:cNvCxnSpPr/>
          <p:nvPr/>
        </p:nvCxnSpPr>
        <p:spPr>
          <a:xfrm flipV="1">
            <a:off x="1869758" y="3210954"/>
            <a:ext cx="5661487" cy="20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/>
          <p:cNvCxnSpPr/>
          <p:nvPr/>
        </p:nvCxnSpPr>
        <p:spPr>
          <a:xfrm>
            <a:off x="1869758" y="3212976"/>
            <a:ext cx="0" cy="2152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 стрелкой 46"/>
          <p:cNvCxnSpPr/>
          <p:nvPr/>
        </p:nvCxnSpPr>
        <p:spPr>
          <a:xfrm>
            <a:off x="7531245" y="3212976"/>
            <a:ext cx="0" cy="2152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 стрелкой 47"/>
          <p:cNvCxnSpPr/>
          <p:nvPr/>
        </p:nvCxnSpPr>
        <p:spPr>
          <a:xfrm>
            <a:off x="4467318" y="2733119"/>
            <a:ext cx="0" cy="6931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>
            <a:endCxn id="14" idx="1"/>
          </p:cNvCxnSpPr>
          <p:nvPr/>
        </p:nvCxnSpPr>
        <p:spPr>
          <a:xfrm>
            <a:off x="3569916" y="2733119"/>
            <a:ext cx="161340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единительная линия 53"/>
          <p:cNvCxnSpPr/>
          <p:nvPr/>
        </p:nvCxnSpPr>
        <p:spPr>
          <a:xfrm>
            <a:off x="2642260" y="3943344"/>
            <a:ext cx="0" cy="2239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 стрелкой 56"/>
          <p:cNvCxnSpPr/>
          <p:nvPr/>
        </p:nvCxnSpPr>
        <p:spPr>
          <a:xfrm flipH="1">
            <a:off x="2339752" y="4477353"/>
            <a:ext cx="30250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Прямая со стрелкой 59"/>
          <p:cNvCxnSpPr/>
          <p:nvPr/>
        </p:nvCxnSpPr>
        <p:spPr>
          <a:xfrm flipH="1">
            <a:off x="2339752" y="5301208"/>
            <a:ext cx="30250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/>
          <p:cNvCxnSpPr/>
          <p:nvPr/>
        </p:nvCxnSpPr>
        <p:spPr>
          <a:xfrm flipH="1">
            <a:off x="2342044" y="6183096"/>
            <a:ext cx="30250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/>
          <p:cNvCxnSpPr/>
          <p:nvPr/>
        </p:nvCxnSpPr>
        <p:spPr>
          <a:xfrm>
            <a:off x="5796136" y="3943344"/>
            <a:ext cx="0" cy="2239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 стрелкой 62"/>
          <p:cNvCxnSpPr/>
          <p:nvPr/>
        </p:nvCxnSpPr>
        <p:spPr>
          <a:xfrm flipH="1">
            <a:off x="5493628" y="6183096"/>
            <a:ext cx="30250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/>
          <p:cNvCxnSpPr/>
          <p:nvPr/>
        </p:nvCxnSpPr>
        <p:spPr>
          <a:xfrm flipH="1">
            <a:off x="5493628" y="4906635"/>
            <a:ext cx="30250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Прямая соединительная линия 64"/>
          <p:cNvCxnSpPr/>
          <p:nvPr/>
        </p:nvCxnSpPr>
        <p:spPr>
          <a:xfrm>
            <a:off x="8815021" y="3943344"/>
            <a:ext cx="0" cy="2239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Прямая со стрелкой 65"/>
          <p:cNvCxnSpPr/>
          <p:nvPr/>
        </p:nvCxnSpPr>
        <p:spPr>
          <a:xfrm flipH="1">
            <a:off x="8504012" y="6183096"/>
            <a:ext cx="30250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Прямая со стрелкой 66"/>
          <p:cNvCxnSpPr/>
          <p:nvPr/>
        </p:nvCxnSpPr>
        <p:spPr>
          <a:xfrm flipH="1">
            <a:off x="8535705" y="4911661"/>
            <a:ext cx="30250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42667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164" cy="6860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781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544513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2400" b="1" dirty="0" smtClean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лекции</a:t>
            </a:r>
            <a:endParaRPr lang="ru-RU" sz="2400" b="1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626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26627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26628" name="Line 29"/>
          <p:cNvSpPr>
            <a:spLocks noChangeShapeType="1"/>
          </p:cNvSpPr>
          <p:nvPr/>
        </p:nvSpPr>
        <p:spPr bwMode="auto">
          <a:xfrm flipH="1">
            <a:off x="0" y="547688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26629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sp>
        <p:nvSpPr>
          <p:cNvPr id="16" name="Подзаголовок 2"/>
          <p:cNvSpPr txBox="1">
            <a:spLocks/>
          </p:cNvSpPr>
          <p:nvPr/>
        </p:nvSpPr>
        <p:spPr>
          <a:xfrm>
            <a:off x="307281" y="1124744"/>
            <a:ext cx="8526261" cy="4824536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indent="446088" algn="just">
              <a:spcBef>
                <a:spcPct val="20000"/>
              </a:spcBef>
            </a:pPr>
            <a:r>
              <a:rPr lang="ru-RU" sz="24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1. Дать </a:t>
            </a:r>
            <a:r>
              <a:rPr lang="ru-RU" sz="24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систематизированные основы научных знаний о видах, задачах и содержании </a:t>
            </a:r>
            <a:r>
              <a:rPr lang="ru-RU" sz="24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предмета «Общая тактика».</a:t>
            </a:r>
            <a:endParaRPr lang="ru-RU" sz="24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indent="446088" algn="just">
              <a:spcBef>
                <a:spcPct val="20000"/>
              </a:spcBef>
            </a:pPr>
            <a:r>
              <a:rPr lang="ru-RU" sz="24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2. </a:t>
            </a:r>
            <a:r>
              <a:rPr lang="en-US" sz="24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Ознакомить обучающихся с </a:t>
            </a:r>
            <a:r>
              <a:rPr lang="ru-RU" sz="24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организацией и структурой назначением ВС РФ, а так же с основными положениями военной доктрины Российской Федерации.</a:t>
            </a:r>
            <a:endParaRPr lang="ru-RU" sz="24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indent="446088" algn="just">
              <a:spcBef>
                <a:spcPct val="20000"/>
              </a:spcBef>
            </a:pPr>
            <a:r>
              <a:rPr lang="ru-RU" sz="24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3.</a:t>
            </a:r>
            <a:r>
              <a:rPr lang="en-US" sz="24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Концентрировать </a:t>
            </a:r>
            <a:r>
              <a:rPr lang="ru-RU" sz="24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внимание обучающихся на наиболее сложных и узловых вопросах </a:t>
            </a:r>
            <a:r>
              <a:rPr lang="ru-RU" sz="24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которые возникают при изучении дисциплины.</a:t>
            </a:r>
            <a:endParaRPr lang="ru-RU" sz="2400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indent="446088" algn="just">
              <a:spcBef>
                <a:spcPct val="20000"/>
              </a:spcBef>
            </a:pPr>
            <a:r>
              <a:rPr lang="ru-RU" sz="24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4. Воспитывать </a:t>
            </a:r>
            <a:r>
              <a:rPr lang="ru-RU" sz="2400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у курсантов дисциплинированность и исполнительность, чувство воинского долга, офицерской чести и достоинства.</a:t>
            </a: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</a:pP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26640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26642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33717379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794" y="0"/>
            <a:ext cx="9190794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49395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879"/>
            <a:ext cx="9144000" cy="6863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 descr="http://bastion-opk.ru/VVT/BAL_150429_0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4860032" y="4149080"/>
            <a:ext cx="3312368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4716016" y="6297220"/>
            <a:ext cx="2232248" cy="31223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scene3d>
            <a:camera prst="orthographicFront"/>
            <a:lightRig rig="threePt" dir="t"/>
          </a:scene3d>
          <a:sp3d>
            <a:bevelT w="0" h="0"/>
          </a:sp3d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i="0" u="none" strike="noStrike" kern="0" cap="none" spc="0" normalizeH="0" baseline="0" noProof="0" dirty="0" smtClean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uLnTx/>
                <a:uFillTx/>
                <a:ea typeface="Times New Roman"/>
              </a:rPr>
              <a:t>Береговые войска</a:t>
            </a:r>
          </a:p>
        </p:txBody>
      </p:sp>
    </p:spTree>
    <p:extLst>
      <p:ext uri="{BB962C8B-B14F-4D97-AF65-F5344CB8AC3E}">
        <p14:creationId xmlns:p14="http://schemas.microsoft.com/office/powerpoint/2010/main" val="292303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879"/>
            <a:ext cx="9144000" cy="6863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878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879"/>
            <a:ext cx="9144000" cy="6863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012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879"/>
            <a:ext cx="9144000" cy="6863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576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3528" y="116632"/>
            <a:ext cx="8229600" cy="79208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3600" b="1" dirty="0" smtClean="0">
                <a:solidFill>
                  <a:srgbClr val="FFFF00"/>
                </a:solidFill>
                <a:latin typeface="Times New Roman"/>
                <a:ea typeface="Calibri"/>
              </a:rPr>
              <a:t>3 УЧЕБНЫЙ ВОПРОС</a:t>
            </a:r>
          </a:p>
        </p:txBody>
      </p:sp>
    </p:spTree>
    <p:extLst>
      <p:ext uri="{BB962C8B-B14F-4D97-AF65-F5344CB8AC3E}">
        <p14:creationId xmlns:p14="http://schemas.microsoft.com/office/powerpoint/2010/main" val="3880660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0007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394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879"/>
            <a:ext cx="9144000" cy="6863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820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879"/>
            <a:ext cx="9144000" cy="6863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525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544513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2400" b="1" dirty="0" smtClean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Литература</a:t>
            </a:r>
            <a:endParaRPr lang="ru-RU" sz="2400" b="1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626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26627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26628" name="Line 29"/>
          <p:cNvSpPr>
            <a:spLocks noChangeShapeType="1"/>
          </p:cNvSpPr>
          <p:nvPr/>
        </p:nvSpPr>
        <p:spPr bwMode="auto">
          <a:xfrm flipH="1">
            <a:off x="0" y="547688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26629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sp>
        <p:nvSpPr>
          <p:cNvPr id="16" name="Подзаголовок 2"/>
          <p:cNvSpPr txBox="1">
            <a:spLocks/>
          </p:cNvSpPr>
          <p:nvPr/>
        </p:nvSpPr>
        <p:spPr>
          <a:xfrm>
            <a:off x="179512" y="898525"/>
            <a:ext cx="8784976" cy="5338763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indent="720725" algn="just">
              <a:spcBef>
                <a:spcPct val="20000"/>
              </a:spcBef>
            </a:pPr>
            <a:r>
              <a:rPr lang="ru-RU" sz="2400" b="1" dirty="0" smtClean="0">
                <a:latin typeface="Times New Roman"/>
                <a:ea typeface="Calibri"/>
              </a:rPr>
              <a:t>Основная литература:</a:t>
            </a:r>
          </a:p>
          <a:p>
            <a:pPr lvl="0" indent="354013" algn="just">
              <a:spcBef>
                <a:spcPct val="20000"/>
              </a:spcBef>
              <a:buAutoNum type="arabicPeriod"/>
            </a:pPr>
            <a:r>
              <a:rPr lang="ru-RU" sz="2400" dirty="0" smtClean="0">
                <a:latin typeface="Times New Roman"/>
                <a:ea typeface="Calibri"/>
              </a:rPr>
              <a:t>В.О. </a:t>
            </a:r>
            <a:r>
              <a:rPr lang="ru-RU" sz="2400" dirty="0" err="1" smtClean="0">
                <a:latin typeface="Times New Roman"/>
                <a:ea typeface="Calibri"/>
              </a:rPr>
              <a:t>Гаврильчук</a:t>
            </a:r>
            <a:r>
              <a:rPr lang="ru-RU" sz="2400" dirty="0" smtClean="0">
                <a:latin typeface="Times New Roman"/>
                <a:ea typeface="Calibri"/>
              </a:rPr>
              <a:t>. Мотострелковые подразделения в основных видах боя. Учебное пособие.– </a:t>
            </a:r>
            <a:r>
              <a:rPr lang="ru-RU" sz="2400" dirty="0" err="1" smtClean="0">
                <a:latin typeface="Times New Roman"/>
                <a:ea typeface="Calibri"/>
              </a:rPr>
              <a:t>Спб</a:t>
            </a:r>
            <a:r>
              <a:rPr lang="ru-RU" sz="2400" dirty="0" smtClean="0">
                <a:latin typeface="Times New Roman"/>
                <a:ea typeface="Calibri"/>
              </a:rPr>
              <a:t>.,ВКА имени </a:t>
            </a:r>
            <a:r>
              <a:rPr lang="ru-RU" sz="2400" dirty="0" err="1" smtClean="0">
                <a:latin typeface="Times New Roman"/>
                <a:ea typeface="Calibri"/>
              </a:rPr>
              <a:t>А.Ф.Можайского</a:t>
            </a:r>
            <a:r>
              <a:rPr lang="ru-RU" sz="2400" dirty="0" smtClean="0">
                <a:latin typeface="Times New Roman"/>
                <a:ea typeface="Calibri"/>
              </a:rPr>
              <a:t>, 2014 г.</a:t>
            </a:r>
          </a:p>
          <a:p>
            <a:pPr indent="354013" algn="just">
              <a:spcBef>
                <a:spcPct val="20000"/>
              </a:spcBef>
              <a:buFontTx/>
              <a:buAutoNum type="arabicPeriod"/>
            </a:pPr>
            <a:r>
              <a:rPr lang="ru-RU" sz="24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smtClean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Общая тактика. Учебное пособие. В.О. </a:t>
            </a:r>
            <a:r>
              <a:rPr lang="ru-RU" sz="2400" dirty="0" err="1" smtClean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Гаврильчук</a:t>
            </a:r>
            <a:r>
              <a:rPr lang="ru-RU" sz="2400" dirty="0" smtClean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– </a:t>
            </a:r>
            <a:r>
              <a:rPr lang="ru-RU" sz="2400" dirty="0" err="1" smtClean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Спб</a:t>
            </a:r>
            <a:r>
              <a:rPr lang="ru-RU" sz="2400" dirty="0" smtClean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.,ВКА имени </a:t>
            </a:r>
            <a:r>
              <a:rPr lang="ru-RU" sz="2400" dirty="0" err="1" smtClean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А.Ф.Можайского</a:t>
            </a:r>
            <a:r>
              <a:rPr lang="ru-RU" sz="2400" dirty="0" smtClean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, 2018 г.</a:t>
            </a:r>
          </a:p>
          <a:p>
            <a:pPr indent="720725" algn="just">
              <a:spcBef>
                <a:spcPct val="20000"/>
              </a:spcBef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Руководящие документы:</a:t>
            </a:r>
          </a:p>
          <a:p>
            <a:pPr indent="354013" algn="just">
              <a:spcBef>
                <a:spcPct val="20000"/>
              </a:spcBef>
              <a:buFontTx/>
              <a:buAutoNum type="arabicPeriod"/>
            </a:pPr>
            <a:r>
              <a:rPr lang="ru-RU" sz="24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Боевой устав Сухопутных войск, часть 3. Взвод, отделение, танк. Москва, Воениздат , 2013 г</a:t>
            </a:r>
            <a:r>
              <a:rPr lang="ru-RU" sz="2400" dirty="0" smtClean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.</a:t>
            </a:r>
          </a:p>
          <a:p>
            <a:pPr indent="720725" algn="just">
              <a:spcBef>
                <a:spcPct val="20000"/>
              </a:spcBef>
            </a:pP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Дополнительная литература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354013" algn="just">
              <a:spcBef>
                <a:spcPct val="20000"/>
              </a:spcBef>
              <a:buFontTx/>
              <a:buAutoNum type="arabicPeriod"/>
            </a:pPr>
            <a:r>
              <a:rPr lang="ru-RU" sz="24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Указ Президента Российской Федерации от 25 декабря 2014 г. № Пр-2975 «Военная доктрина Российской Федерации».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>
              <a:spcBef>
                <a:spcPct val="20000"/>
              </a:spcBef>
              <a:buAutoNum type="arabicPeriod"/>
            </a:pP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26640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26642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312450975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>
          <a:xfrm>
            <a:off x="683568" y="260648"/>
            <a:ext cx="7772400" cy="1470025"/>
          </a:xfrm>
        </p:spPr>
        <p:txBody>
          <a:bodyPr/>
          <a:lstStyle/>
          <a:p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учебный вопрос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>
          <a:xfrm>
            <a:off x="539552" y="2132856"/>
            <a:ext cx="7992888" cy="3312368"/>
          </a:xfrm>
          <a:solidFill>
            <a:schemeClr val="accent5">
              <a:lumMod val="40000"/>
              <a:lumOff val="60000"/>
              <a:alpha val="42000"/>
            </a:schemeClr>
          </a:solidFill>
          <a:scene3d>
            <a:camera prst="orthographicFront"/>
            <a:lightRig rig="threePt" dir="t"/>
          </a:scene3d>
          <a:sp3d>
            <a:bevelT w="127000"/>
            <a:bevelB w="127000"/>
          </a:sp3d>
        </p:spPr>
        <p:txBody>
          <a:bodyPr anchor="ctr">
            <a:normAutofit/>
          </a:bodyPr>
          <a:lstStyle/>
          <a:p>
            <a:pPr lvl="0">
              <a:spcAft>
                <a:spcPts val="0"/>
              </a:spcAft>
              <a:tabLst>
                <a:tab pos="177800" algn="l"/>
              </a:tabLst>
            </a:pPr>
            <a:r>
              <a:rPr lang="ru-RU" b="1" dirty="0" smtClean="0">
                <a:solidFill>
                  <a:schemeClr val="tx1"/>
                </a:solidFill>
                <a:latin typeface="Times New Roman"/>
                <a:ea typeface="Calibri"/>
              </a:rPr>
              <a:t>СОДЕРЖАНИЕ И ПОРЯДОК ПРОХОЖДЕНИЯ ДИСЦИПЛИНЫ И ОТЧЕТНОСТИ ПО НЕЙ. </a:t>
            </a:r>
          </a:p>
          <a:p>
            <a:pPr lvl="0">
              <a:spcAft>
                <a:spcPts val="0"/>
              </a:spcAft>
              <a:tabLst>
                <a:tab pos="177800" algn="l"/>
              </a:tabLst>
            </a:pPr>
            <a:r>
              <a:rPr lang="ru-RU" b="1" dirty="0" smtClean="0">
                <a:solidFill>
                  <a:schemeClr val="tx1"/>
                </a:solidFill>
                <a:latin typeface="Times New Roman"/>
                <a:ea typeface="Calibri"/>
              </a:rPr>
              <a:t>НАУЧНЫЕ ОСНОВЫ ДИСЦИПЛИНЫ</a:t>
            </a:r>
            <a:endParaRPr lang="ru-RU" sz="4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736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544513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ru-RU" sz="2400" b="1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626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26627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26628" name="Line 29"/>
          <p:cNvSpPr>
            <a:spLocks noChangeShapeType="1"/>
          </p:cNvSpPr>
          <p:nvPr/>
        </p:nvSpPr>
        <p:spPr bwMode="auto">
          <a:xfrm flipH="1">
            <a:off x="0" y="547688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26629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sp>
        <p:nvSpPr>
          <p:cNvPr id="16" name="Подзаголовок 2"/>
          <p:cNvSpPr txBox="1">
            <a:spLocks/>
          </p:cNvSpPr>
          <p:nvPr/>
        </p:nvSpPr>
        <p:spPr>
          <a:xfrm>
            <a:off x="179512" y="898525"/>
            <a:ext cx="8784976" cy="5338763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marL="457200" lvl="0" indent="-457200" algn="just">
              <a:spcBef>
                <a:spcPct val="20000"/>
              </a:spcBef>
              <a:buAutoNum type="arabicPeriod"/>
            </a:pP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26640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26642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790859"/>
              </p:ext>
            </p:extLst>
          </p:nvPr>
        </p:nvGraphicFramePr>
        <p:xfrm>
          <a:off x="460783" y="1196752"/>
          <a:ext cx="8219257" cy="4800753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3310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20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610234">
                <a:tc rowSpan="2"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Семестры</a:t>
                      </a:r>
                    </a:p>
                  </a:txBody>
                  <a:tcPr marL="56217" marR="56217" marT="0" marB="0" vert="vert27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Трудоемкость дисциплины (модуля), час./</a:t>
                      </a:r>
                      <a:r>
                        <a:rPr lang="ru-RU" sz="1600" dirty="0" err="1">
                          <a:effectLst/>
                          <a:latin typeface="Times New Roman"/>
                          <a:ea typeface="Calibri"/>
                        </a:rPr>
                        <a:t>зач.ед</a:t>
                      </a:r>
                      <a:endParaRPr lang="ru-RU" sz="1600" dirty="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56217" marR="56217" marT="0" marB="0" vert="vert27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Контактная работа обучающихся с преподавателем</a:t>
                      </a:r>
                    </a:p>
                  </a:txBody>
                  <a:tcPr marL="56217" marR="56217" marT="0" marB="0" vert="vert27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0">
                  <a:txBody>
                    <a:bodyPr/>
                    <a:lstStyle/>
                    <a:p>
                      <a:pPr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В том числе</a:t>
                      </a:r>
                    </a:p>
                  </a:txBody>
                  <a:tcPr marL="56217" marR="56217" marT="0" marB="0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>
                          <a:effectLst/>
                          <a:latin typeface="Times New Roman"/>
                          <a:ea typeface="Calibri"/>
                        </a:rPr>
                        <a:t>Время отводимое на самостоятельную работу </a:t>
                      </a:r>
                    </a:p>
                  </a:txBody>
                  <a:tcPr marL="56217" marR="56217" marT="0" marB="0" vert="vert27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Отчетность за изучение дисциплины (модуля)</a:t>
                      </a:r>
                    </a:p>
                  </a:txBody>
                  <a:tcPr marL="56217" marR="56217" marT="0" marB="0" vert="vert27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996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лекции</a:t>
                      </a:r>
                    </a:p>
                  </a:txBody>
                  <a:tcPr marL="56217" marR="56217" marT="0" marB="0" vert="vert27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практические занятия</a:t>
                      </a:r>
                    </a:p>
                  </a:txBody>
                  <a:tcPr marL="56217" marR="56217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групповые упражнения</a:t>
                      </a:r>
                    </a:p>
                  </a:txBody>
                  <a:tcPr marL="56217" marR="56217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тактические (тактико-специальные) занятия и учения</a:t>
                      </a:r>
                    </a:p>
                  </a:txBody>
                  <a:tcPr marL="56217" marR="56217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 err="1">
                          <a:effectLst/>
                          <a:latin typeface="Times New Roman"/>
                          <a:ea typeface="Calibri"/>
                        </a:rPr>
                        <a:t>кшу</a:t>
                      </a: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, военные (военно-специальные) игры</a:t>
                      </a:r>
                    </a:p>
                  </a:txBody>
                  <a:tcPr marL="56217" marR="56217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контрольные работы (занятия)</a:t>
                      </a:r>
                    </a:p>
                  </a:txBody>
                  <a:tcPr marL="56217" marR="56217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курсовые работы (проекты, задачи)</a:t>
                      </a:r>
                    </a:p>
                  </a:txBody>
                  <a:tcPr marL="56217" marR="56217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учебные занятия других видов</a:t>
                      </a:r>
                    </a:p>
                  </a:txBody>
                  <a:tcPr marL="56217" marR="56217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 smtClean="0">
                          <a:effectLst/>
                          <a:latin typeface="Times New Roman"/>
                          <a:ea typeface="Calibri"/>
                        </a:rPr>
                        <a:t>консультации</a:t>
                      </a:r>
                      <a:endParaRPr lang="ru-RU" sz="1600" dirty="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56217" marR="56217" marT="0" marB="0" vert="vert27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71755"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dirty="0">
                          <a:effectLst/>
                          <a:latin typeface="Times New Roman"/>
                          <a:ea typeface="Calibri"/>
                        </a:rPr>
                        <a:t>Экзамены, зачеты</a:t>
                      </a:r>
                    </a:p>
                  </a:txBody>
                  <a:tcPr marL="56217" marR="56217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02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5</a:t>
                      </a:r>
                    </a:p>
                  </a:txBody>
                  <a:tcPr marL="56217" marR="56217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72</a:t>
                      </a:r>
                    </a:p>
                  </a:txBody>
                  <a:tcPr marL="56217" marR="56217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48</a:t>
                      </a:r>
                    </a:p>
                  </a:txBody>
                  <a:tcPr marL="56217" marR="56217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16</a:t>
                      </a:r>
                    </a:p>
                  </a:txBody>
                  <a:tcPr marL="56217" marR="56217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16</a:t>
                      </a:r>
                    </a:p>
                  </a:txBody>
                  <a:tcPr marL="56217" marR="5621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56217" marR="5621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12</a:t>
                      </a:r>
                    </a:p>
                  </a:txBody>
                  <a:tcPr marL="56217" marR="5621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56217" marR="5621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56217" marR="5621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56217" marR="5621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56217" marR="5621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56217" marR="5621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4</a:t>
                      </a:r>
                    </a:p>
                  </a:txBody>
                  <a:tcPr marL="56217" marR="5621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dirty="0">
                          <a:effectLst/>
                          <a:latin typeface="Times New Roman"/>
                          <a:ea typeface="Calibri"/>
                        </a:rPr>
                        <a:t>24</a:t>
                      </a:r>
                    </a:p>
                  </a:txBody>
                  <a:tcPr marL="56217" marR="56217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800" b="1" smtClean="0">
                          <a:effectLst/>
                          <a:latin typeface="Times New Roman"/>
                          <a:ea typeface="Calibri"/>
                        </a:rPr>
                        <a:t>КЗ</a:t>
                      </a:r>
                      <a:endParaRPr lang="ru-RU" sz="1800" b="1" dirty="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56217" marR="56217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02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6</a:t>
                      </a: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36</a:t>
                      </a: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24</a:t>
                      </a: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6</a:t>
                      </a: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 smtClean="0">
                          <a:effectLst/>
                          <a:latin typeface="Times New Roman"/>
                          <a:ea typeface="Calibri"/>
                        </a:rPr>
                        <a:t>14</a:t>
                      </a:r>
                      <a:endParaRPr lang="ru-RU" sz="1600" b="1" dirty="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ru-RU" sz="1600" b="1" dirty="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  <a:r>
                        <a:rPr lang="ru-RU" sz="1600" b="1" dirty="0" smtClean="0">
                          <a:effectLst/>
                          <a:latin typeface="Times New Roman"/>
                          <a:ea typeface="Calibri"/>
                        </a:rPr>
                        <a:t>4</a:t>
                      </a:r>
                      <a:endParaRPr lang="ru-RU" sz="1600" b="1" dirty="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  <a:r>
                        <a:rPr lang="ru-RU" sz="1600" b="1" dirty="0" smtClean="0">
                          <a:effectLst/>
                          <a:latin typeface="Times New Roman"/>
                          <a:ea typeface="Calibri"/>
                        </a:rPr>
                        <a:t>12</a:t>
                      </a:r>
                      <a:endParaRPr lang="ru-RU" sz="1600" b="1" dirty="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450215" algn="l"/>
                          <a:tab pos="810260" algn="l"/>
                        </a:tabLst>
                      </a:pPr>
                      <a:r>
                        <a:rPr lang="ru-RU" sz="1600" b="1" dirty="0">
                          <a:effectLst/>
                          <a:latin typeface="Times New Roman"/>
                          <a:ea typeface="Calibri"/>
                        </a:rPr>
                        <a:t> </a:t>
                      </a:r>
                      <a:r>
                        <a:rPr lang="ru-RU" sz="1600" b="1" dirty="0" smtClean="0">
                          <a:effectLst/>
                          <a:latin typeface="Times New Roman"/>
                          <a:ea typeface="Calibri"/>
                        </a:rPr>
                        <a:t>ЗО</a:t>
                      </a:r>
                      <a:endParaRPr lang="ru-RU" sz="1600" b="1" dirty="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69703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544513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ru-RU" sz="2400" b="1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626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26627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26628" name="Line 29"/>
          <p:cNvSpPr>
            <a:spLocks noChangeShapeType="1"/>
          </p:cNvSpPr>
          <p:nvPr/>
        </p:nvSpPr>
        <p:spPr bwMode="auto">
          <a:xfrm flipH="1">
            <a:off x="0" y="547688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26629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sp>
        <p:nvSpPr>
          <p:cNvPr id="16" name="Подзаголовок 2"/>
          <p:cNvSpPr txBox="1">
            <a:spLocks/>
          </p:cNvSpPr>
          <p:nvPr/>
        </p:nvSpPr>
        <p:spPr>
          <a:xfrm>
            <a:off x="1775053" y="693737"/>
            <a:ext cx="5688632" cy="730275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5 семестр обучения направлен на изучение вопросов в роли командиром взвода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26640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26642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2" name="Подзаголовок 2"/>
          <p:cNvSpPr txBox="1">
            <a:spLocks/>
          </p:cNvSpPr>
          <p:nvPr/>
        </p:nvSpPr>
        <p:spPr>
          <a:xfrm>
            <a:off x="5407135" y="3472768"/>
            <a:ext cx="2992601" cy="720079"/>
          </a:xfrm>
          <a:prstGeom prst="rect">
            <a:avLst/>
          </a:prstGeom>
          <a:solidFill>
            <a:schemeClr val="bg2">
              <a:lumMod val="7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Организации наступательного боя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Подзаголовок 2"/>
          <p:cNvSpPr txBox="1">
            <a:spLocks/>
          </p:cNvSpPr>
          <p:nvPr/>
        </p:nvSpPr>
        <p:spPr>
          <a:xfrm>
            <a:off x="5427034" y="2636911"/>
            <a:ext cx="2992601" cy="720079"/>
          </a:xfrm>
          <a:prstGeom prst="rect">
            <a:avLst/>
          </a:prstGeom>
          <a:solidFill>
            <a:schemeClr val="bg2">
              <a:lumMod val="7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Организации оборонительного боя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Подзаголовок 2"/>
          <p:cNvSpPr txBox="1">
            <a:spLocks/>
          </p:cNvSpPr>
          <p:nvPr/>
        </p:nvSpPr>
        <p:spPr>
          <a:xfrm>
            <a:off x="722536" y="2637266"/>
            <a:ext cx="3079224" cy="1008112"/>
          </a:xfrm>
          <a:prstGeom prst="rect">
            <a:avLst/>
          </a:prstGeom>
          <a:solidFill>
            <a:schemeClr val="bg2">
              <a:lumMod val="7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Изучение армий иностранных государств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Подзаголовок 2"/>
          <p:cNvSpPr txBox="1">
            <a:spLocks/>
          </p:cNvSpPr>
          <p:nvPr/>
        </p:nvSpPr>
        <p:spPr>
          <a:xfrm>
            <a:off x="722536" y="3781283"/>
            <a:ext cx="3043808" cy="1008112"/>
          </a:xfrm>
          <a:prstGeom prst="rect">
            <a:avLst/>
          </a:prstGeom>
          <a:solidFill>
            <a:schemeClr val="bg2">
              <a:lumMod val="7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Содержанию и сущности противодиверсионных мероприятий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Подзаголовок 2"/>
          <p:cNvSpPr txBox="1">
            <a:spLocks/>
          </p:cNvSpPr>
          <p:nvPr/>
        </p:nvSpPr>
        <p:spPr>
          <a:xfrm>
            <a:off x="5407135" y="1556792"/>
            <a:ext cx="3047216" cy="1008112"/>
          </a:xfrm>
          <a:prstGeom prst="rect">
            <a:avLst/>
          </a:prstGeom>
          <a:solidFill>
            <a:schemeClr val="bg2">
              <a:lumMod val="7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Всестороннего обеспечения боя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Подзаголовок 2"/>
          <p:cNvSpPr txBox="1">
            <a:spLocks/>
          </p:cNvSpPr>
          <p:nvPr/>
        </p:nvSpPr>
        <p:spPr>
          <a:xfrm>
            <a:off x="5446933" y="4271204"/>
            <a:ext cx="2992600" cy="1008112"/>
          </a:xfrm>
          <a:prstGeom prst="rect">
            <a:avLst/>
          </a:prstGeom>
          <a:solidFill>
            <a:schemeClr val="bg2">
              <a:lumMod val="7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управлению взводом в бою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Подзаголовок 2"/>
          <p:cNvSpPr txBox="1">
            <a:spLocks/>
          </p:cNvSpPr>
          <p:nvPr/>
        </p:nvSpPr>
        <p:spPr>
          <a:xfrm>
            <a:off x="722536" y="1556792"/>
            <a:ext cx="3079224" cy="1008112"/>
          </a:xfrm>
          <a:prstGeom prst="rect">
            <a:avLst/>
          </a:prstGeom>
          <a:solidFill>
            <a:schemeClr val="bg2">
              <a:lumMod val="7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Назначение состав ВС РФ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4594860" y="1371650"/>
            <a:ext cx="0" cy="341774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 стрелкой 5"/>
          <p:cNvCxnSpPr/>
          <p:nvPr/>
        </p:nvCxnSpPr>
        <p:spPr>
          <a:xfrm>
            <a:off x="3775335" y="1988840"/>
            <a:ext cx="1688068" cy="0"/>
          </a:xfrm>
          <a:prstGeom prst="straightConnector1">
            <a:avLst/>
          </a:prstGeom>
          <a:ln w="38100">
            <a:solidFill>
              <a:schemeClr val="tx1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H="1">
            <a:off x="3770888" y="3141322"/>
            <a:ext cx="823972" cy="0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>
            <a:endCxn id="13" idx="1"/>
          </p:cNvCxnSpPr>
          <p:nvPr/>
        </p:nvCxnSpPr>
        <p:spPr>
          <a:xfrm flipV="1">
            <a:off x="4583000" y="2996951"/>
            <a:ext cx="844034" cy="7991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/>
          <p:nvPr/>
        </p:nvCxnSpPr>
        <p:spPr>
          <a:xfrm>
            <a:off x="4614182" y="3820167"/>
            <a:ext cx="834122" cy="10677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/>
          <p:cNvCxnSpPr/>
          <p:nvPr/>
        </p:nvCxnSpPr>
        <p:spPr>
          <a:xfrm>
            <a:off x="4601123" y="4775260"/>
            <a:ext cx="862280" cy="0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/>
          <p:nvPr/>
        </p:nvCxnSpPr>
        <p:spPr>
          <a:xfrm flipH="1">
            <a:off x="3759028" y="4271204"/>
            <a:ext cx="823972" cy="0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Подзаголовок 2"/>
          <p:cNvSpPr txBox="1">
            <a:spLocks/>
          </p:cNvSpPr>
          <p:nvPr/>
        </p:nvSpPr>
        <p:spPr>
          <a:xfrm>
            <a:off x="722536" y="5242746"/>
            <a:ext cx="4124900" cy="1213768"/>
          </a:xfrm>
          <a:prstGeom prst="rect">
            <a:avLst/>
          </a:prstGeom>
          <a:solidFill>
            <a:schemeClr val="bg2">
              <a:lumMod val="7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две рабочие карты командира взвода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на наступление (с боевым приказом)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на оборону (с боевым приказом) </a:t>
            </a:r>
          </a:p>
        </p:txBody>
      </p:sp>
      <p:sp>
        <p:nvSpPr>
          <p:cNvPr id="36" name="Подзаголовок 2"/>
          <p:cNvSpPr txBox="1">
            <a:spLocks/>
          </p:cNvSpPr>
          <p:nvPr/>
        </p:nvSpPr>
        <p:spPr>
          <a:xfrm>
            <a:off x="5652120" y="5656238"/>
            <a:ext cx="3032398" cy="86164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Контрольное занятие</a:t>
            </a:r>
          </a:p>
        </p:txBody>
      </p:sp>
      <p:sp>
        <p:nvSpPr>
          <p:cNvPr id="38" name="Стрелка вниз 37"/>
          <p:cNvSpPr/>
          <p:nvPr/>
        </p:nvSpPr>
        <p:spPr>
          <a:xfrm rot="16200000">
            <a:off x="4502760" y="5729075"/>
            <a:ext cx="1334526" cy="275519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Стрелка вниз 38"/>
          <p:cNvSpPr/>
          <p:nvPr/>
        </p:nvSpPr>
        <p:spPr>
          <a:xfrm>
            <a:off x="6116525" y="5365476"/>
            <a:ext cx="1787960" cy="268884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909747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544513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ru-RU" sz="2400" b="1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626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26627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26628" name="Line 29"/>
          <p:cNvSpPr>
            <a:spLocks noChangeShapeType="1"/>
          </p:cNvSpPr>
          <p:nvPr/>
        </p:nvSpPr>
        <p:spPr bwMode="auto">
          <a:xfrm flipH="1">
            <a:off x="0" y="547688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26629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sp>
        <p:nvSpPr>
          <p:cNvPr id="16" name="Подзаголовок 2"/>
          <p:cNvSpPr txBox="1">
            <a:spLocks/>
          </p:cNvSpPr>
          <p:nvPr/>
        </p:nvSpPr>
        <p:spPr>
          <a:xfrm>
            <a:off x="1747746" y="898525"/>
            <a:ext cx="5688632" cy="73027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6 семестр обучения направлен на изучение вопросов в роли командиром роты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26640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26642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2" name="Подзаголовок 2"/>
          <p:cNvSpPr txBox="1">
            <a:spLocks/>
          </p:cNvSpPr>
          <p:nvPr/>
        </p:nvSpPr>
        <p:spPr>
          <a:xfrm>
            <a:off x="304905" y="2276872"/>
            <a:ext cx="2466896" cy="720079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Организации наступательного боя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Подзаголовок 2"/>
          <p:cNvSpPr txBox="1">
            <a:spLocks/>
          </p:cNvSpPr>
          <p:nvPr/>
        </p:nvSpPr>
        <p:spPr>
          <a:xfrm>
            <a:off x="3491880" y="2276872"/>
            <a:ext cx="2454301" cy="720079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Организации оборонительного боя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Подзаголовок 2"/>
          <p:cNvSpPr txBox="1">
            <a:spLocks/>
          </p:cNvSpPr>
          <p:nvPr/>
        </p:nvSpPr>
        <p:spPr>
          <a:xfrm>
            <a:off x="3054213" y="5666160"/>
            <a:ext cx="3032398" cy="861640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sz="2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Зачет с оценкой </a:t>
            </a:r>
          </a:p>
          <a:p>
            <a:pPr lvl="0" algn="ctr">
              <a:spcBef>
                <a:spcPct val="20000"/>
              </a:spcBef>
            </a:pPr>
            <a:r>
              <a:rPr lang="ru-RU" sz="2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в ДИПЛОМ</a:t>
            </a:r>
            <a:endParaRPr lang="ru-RU" sz="2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Подзаголовок 2"/>
          <p:cNvSpPr txBox="1">
            <a:spLocks/>
          </p:cNvSpPr>
          <p:nvPr/>
        </p:nvSpPr>
        <p:spPr>
          <a:xfrm>
            <a:off x="1979712" y="3789040"/>
            <a:ext cx="5040560" cy="1368152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Три рабочие карты командира роты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на наступление (с боевым приказом)</a:t>
            </a:r>
          </a:p>
          <a:p>
            <a:pPr marL="285750" lvl="0" indent="-285750">
              <a:spcBef>
                <a:spcPct val="20000"/>
              </a:spcBef>
              <a:buFontTx/>
              <a:buChar char="-"/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на оборону (с боевым приказом) </a:t>
            </a:r>
          </a:p>
          <a:p>
            <a:pPr marL="285750" indent="-285750">
              <a:spcBef>
                <a:spcPct val="20000"/>
              </a:spcBef>
              <a:buFontTx/>
              <a:buChar char="-"/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на марш (</a:t>
            </a:r>
            <a:r>
              <a:rPr lang="ru-RU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с боевым приказом</a:t>
            </a: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9" name="Подзаголовок 2"/>
          <p:cNvSpPr txBox="1">
            <a:spLocks/>
          </p:cNvSpPr>
          <p:nvPr/>
        </p:nvSpPr>
        <p:spPr>
          <a:xfrm>
            <a:off x="6516216" y="2276872"/>
            <a:ext cx="2454301" cy="720079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scene3d>
            <a:camera prst="orthographicFront"/>
            <a:lightRig rig="threePt" dir="t"/>
          </a:scene3d>
          <a:sp3d>
            <a:bevelT w="88900"/>
            <a:bevelB w="88900"/>
          </a:sp3d>
        </p:spPr>
        <p:txBody>
          <a:bodyPr anchor="ctr"/>
          <a:lstStyle/>
          <a:p>
            <a:pPr lvl="0" algn="ctr">
              <a:spcBef>
                <a:spcPct val="20000"/>
              </a:spcBef>
            </a:pPr>
            <a:r>
              <a:rPr lang="ru-RU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Организации марша</a:t>
            </a:r>
            <a:endParaRPr lang="ru-RU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Стрелка вниз 1"/>
          <p:cNvSpPr/>
          <p:nvPr/>
        </p:nvSpPr>
        <p:spPr>
          <a:xfrm>
            <a:off x="1351702" y="3140968"/>
            <a:ext cx="6480720" cy="576064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Стрелка вниз 29"/>
          <p:cNvSpPr/>
          <p:nvPr/>
        </p:nvSpPr>
        <p:spPr>
          <a:xfrm>
            <a:off x="3041637" y="5225742"/>
            <a:ext cx="3074888" cy="430372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1" name="Прямая соединительная линия 30"/>
          <p:cNvCxnSpPr/>
          <p:nvPr/>
        </p:nvCxnSpPr>
        <p:spPr>
          <a:xfrm>
            <a:off x="1351702" y="1988840"/>
            <a:ext cx="63916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/>
          <p:cNvCxnSpPr>
            <a:endCxn id="29" idx="0"/>
          </p:cNvCxnSpPr>
          <p:nvPr/>
        </p:nvCxnSpPr>
        <p:spPr>
          <a:xfrm>
            <a:off x="7743367" y="1979693"/>
            <a:ext cx="0" cy="297179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/>
          <p:cNvCxnSpPr/>
          <p:nvPr/>
        </p:nvCxnSpPr>
        <p:spPr>
          <a:xfrm>
            <a:off x="1351702" y="1988840"/>
            <a:ext cx="0" cy="297179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35"/>
          <p:cNvCxnSpPr>
            <a:stCxn id="16" idx="2"/>
          </p:cNvCxnSpPr>
          <p:nvPr/>
        </p:nvCxnSpPr>
        <p:spPr>
          <a:xfrm>
            <a:off x="4592062" y="1628800"/>
            <a:ext cx="0" cy="657219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59156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Группа 14"/>
          <p:cNvGrpSpPr/>
          <p:nvPr/>
        </p:nvGrpSpPr>
        <p:grpSpPr>
          <a:xfrm>
            <a:off x="5410499" y="3240067"/>
            <a:ext cx="3409974" cy="3353815"/>
            <a:chOff x="3682271" y="58762"/>
            <a:chExt cx="4837066" cy="4837066"/>
          </a:xfrm>
          <a:scene3d>
            <a:camera prst="orthographicFront"/>
            <a:lightRig rig="chilly" dir="t"/>
          </a:scene3d>
        </p:grpSpPr>
        <p:sp>
          <p:nvSpPr>
            <p:cNvPr id="16" name="Овал 15"/>
            <p:cNvSpPr/>
            <p:nvPr/>
          </p:nvSpPr>
          <p:spPr>
            <a:xfrm>
              <a:off x="3682271" y="58762"/>
              <a:ext cx="4837066" cy="4837066"/>
            </a:xfrm>
            <a:prstGeom prst="ellipse">
              <a:avLst/>
            </a:prstGeom>
            <a:solidFill>
              <a:sysClr val="window" lastClr="3F4246">
                <a:lumMod val="95000"/>
              </a:sys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p3d>
              <a:bevelT/>
            </a:sp3d>
          </p:spPr>
        </p:sp>
        <p:sp>
          <p:nvSpPr>
            <p:cNvPr id="17" name="Овал 4"/>
            <p:cNvSpPr/>
            <p:nvPr/>
          </p:nvSpPr>
          <p:spPr>
            <a:xfrm>
              <a:off x="4535730" y="1058231"/>
              <a:ext cx="3308160" cy="2909863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ru-RU" sz="1600" b="1" dirty="0" smtClean="0">
                  <a:solidFill>
                    <a:sysClr val="windowText" lastClr="8B959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ТАКТИКА </a:t>
              </a:r>
            </a:p>
            <a:p>
              <a:pPr algn="just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ru-RU" sz="1600" b="1" dirty="0" smtClean="0">
                  <a:solidFill>
                    <a:sysClr val="windowText" lastClr="8B959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(теория и практика подготовки и ведения тактических действий подразделениями, частями и соединениями различных видов вооруженных сил, родов войск и специальных войск)</a:t>
              </a:r>
              <a:endParaRPr lang="ru-RU" sz="1600" b="1" dirty="0">
                <a:solidFill>
                  <a:sysClr val="windowText" lastClr="8B959E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" name="Заголовок 1"/>
          <p:cNvSpPr txBox="1">
            <a:spLocks/>
          </p:cNvSpPr>
          <p:nvPr/>
        </p:nvSpPr>
        <p:spPr>
          <a:xfrm>
            <a:off x="317500" y="728828"/>
            <a:ext cx="8739226" cy="1764889"/>
          </a:xfrm>
          <a:prstGeom prst="rect">
            <a:avLst/>
          </a:prstGeom>
          <a:solidFill>
            <a:schemeClr val="bg1">
              <a:lumMod val="8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ВОЕННОЕ ИСКУССТВО</a:t>
            </a:r>
            <a:r>
              <a:rPr lang="ru-RU" sz="21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1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1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часть ВОЕННОЙ НАУКИ представляет собой теорию и практику подготовки и ведения военных действий на суше, море и в околоземном пространстве</a:t>
            </a:r>
            <a:br>
              <a:rPr lang="ru-RU" sz="21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476250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2800" b="1" dirty="0">
              <a:solidFill>
                <a:prstClr val="white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7219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137220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7221" name="Line 29"/>
          <p:cNvSpPr>
            <a:spLocks noChangeShapeType="1"/>
          </p:cNvSpPr>
          <p:nvPr/>
        </p:nvSpPr>
        <p:spPr bwMode="auto">
          <a:xfrm flipH="1">
            <a:off x="0" y="466725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137222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grpSp>
        <p:nvGrpSpPr>
          <p:cNvPr id="137223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137225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8" name="Группа 17"/>
          <p:cNvGrpSpPr/>
          <p:nvPr/>
        </p:nvGrpSpPr>
        <p:grpSpPr>
          <a:xfrm>
            <a:off x="293524" y="3397655"/>
            <a:ext cx="3093026" cy="3038638"/>
            <a:chOff x="1880422" y="0"/>
            <a:chExt cx="4954591" cy="4954592"/>
          </a:xfrm>
          <a:scene3d>
            <a:camera prst="orthographicFront"/>
            <a:lightRig rig="chilly" dir="t"/>
          </a:scene3d>
        </p:grpSpPr>
        <p:sp>
          <p:nvSpPr>
            <p:cNvPr id="19" name="Овал 18"/>
            <p:cNvSpPr/>
            <p:nvPr/>
          </p:nvSpPr>
          <p:spPr>
            <a:xfrm>
              <a:off x="1880422" y="0"/>
              <a:ext cx="4954591" cy="4954592"/>
            </a:xfrm>
            <a:prstGeom prst="ellipse">
              <a:avLst/>
            </a:prstGeom>
            <a:solidFill>
              <a:sysClr val="window" lastClr="3F4246">
                <a:lumMod val="95000"/>
              </a:sys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p3d prstMaterial="translucentPowder">
              <a:bevelT w="127000" h="25400"/>
            </a:sp3d>
          </p:spPr>
        </p:sp>
        <p:sp>
          <p:nvSpPr>
            <p:cNvPr id="21" name="Овал 4"/>
            <p:cNvSpPr/>
            <p:nvPr/>
          </p:nvSpPr>
          <p:spPr>
            <a:xfrm>
              <a:off x="2606005" y="725583"/>
              <a:ext cx="3503425" cy="3503425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ru-RU" sz="1600" b="1" dirty="0" smtClean="0">
                  <a:solidFill>
                    <a:sysClr val="windowText" lastClr="8B959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ОПЕРАТИВНОЕ ИСКУССТВО </a:t>
              </a:r>
            </a:p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ru-RU" sz="1600" b="1" dirty="0" smtClean="0">
                  <a:solidFill>
                    <a:sysClr val="windowText" lastClr="8B959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(теория и практика подготовки и ведения военных действий оперативного масштаба – операций, сражений, боевых действий, ударов)</a:t>
              </a:r>
              <a:endParaRPr lang="ru-RU" sz="1600" b="1" dirty="0">
                <a:solidFill>
                  <a:sysClr val="windowText" lastClr="8B959E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" name="Группа 11"/>
          <p:cNvGrpSpPr/>
          <p:nvPr/>
        </p:nvGrpSpPr>
        <p:grpSpPr>
          <a:xfrm>
            <a:off x="3019712" y="2598332"/>
            <a:ext cx="2992448" cy="2748493"/>
            <a:chOff x="2928008" y="296565"/>
            <a:chExt cx="2877787" cy="2877787"/>
          </a:xfrm>
          <a:scene3d>
            <a:camera prst="orthographicFront"/>
            <a:lightRig rig="chilly" dir="t"/>
          </a:scene3d>
        </p:grpSpPr>
        <p:sp>
          <p:nvSpPr>
            <p:cNvPr id="14" name="Овал 4"/>
            <p:cNvSpPr/>
            <p:nvPr/>
          </p:nvSpPr>
          <p:spPr>
            <a:xfrm>
              <a:off x="3090659" y="660820"/>
              <a:ext cx="2552484" cy="2066512"/>
            </a:xfrm>
            <a:prstGeom prst="rect">
              <a:avLst/>
            </a:prstGeom>
            <a:noFill/>
            <a:ln>
              <a:noFill/>
            </a:ln>
            <a:effectLst/>
            <a:sp3d/>
          </p:spPr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ru-RU" sz="1600" b="1" dirty="0" smtClean="0">
                  <a:solidFill>
                    <a:sysClr val="windowText" lastClr="8B959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СТРАТЕГИЯ </a:t>
              </a:r>
            </a:p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ru-RU" sz="1600" b="1" dirty="0" smtClean="0">
                  <a:solidFill>
                    <a:sysClr val="windowText" lastClr="8B959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(высшая область военного искусства, теория и практика подготовки страны и Вооруженных сил к войне, планирование и ведение стратегических операций и войны в целом)</a:t>
              </a:r>
              <a:endParaRPr lang="ru-RU" sz="1600" b="1" dirty="0">
                <a:solidFill>
                  <a:sysClr val="windowText" lastClr="8B959E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Овал 12"/>
            <p:cNvSpPr/>
            <p:nvPr/>
          </p:nvSpPr>
          <p:spPr>
            <a:xfrm>
              <a:off x="2928008" y="296565"/>
              <a:ext cx="2877787" cy="2877787"/>
            </a:xfrm>
            <a:prstGeom prst="ellipse">
              <a:avLst/>
            </a:prstGeom>
            <a:solidFill>
              <a:srgbClr val="EEECE1">
                <a:lumMod val="90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p3d>
              <a:bevelT/>
            </a:sp3d>
          </p:spPr>
        </p:sp>
      </p:grpSp>
    </p:spTree>
    <p:extLst>
      <p:ext uri="{BB962C8B-B14F-4D97-AF65-F5344CB8AC3E}">
        <p14:creationId xmlns:p14="http://schemas.microsoft.com/office/powerpoint/2010/main" val="282917741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317500" y="898525"/>
            <a:ext cx="8739226" cy="1306340"/>
          </a:xfrm>
          <a:prstGeom prst="rect">
            <a:avLst/>
          </a:prstGeom>
          <a:solidFill>
            <a:schemeClr val="bg2">
              <a:lumMod val="50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indent="457200" algn="just"/>
            <a:r>
              <a:rPr lang="ru-RU" sz="2000" b="1" i="1" dirty="0">
                <a:solidFill>
                  <a:srgbClr val="000000"/>
                </a:solidFill>
                <a:latin typeface="Times New Roman"/>
                <a:ea typeface="Times New Roman"/>
              </a:rPr>
              <a:t>Тактика</a:t>
            </a:r>
            <a:r>
              <a:rPr lang="ru-RU" sz="2000" dirty="0">
                <a:solidFill>
                  <a:srgbClr val="000000"/>
                </a:solidFill>
                <a:latin typeface="Times New Roman"/>
                <a:ea typeface="Times New Roman"/>
              </a:rPr>
              <a:t> – теория и практика подготовки и ведения боя подразделениями, частями и соединениями различных видов ВС, родов войск (сил) и специальных войск. </a:t>
            </a:r>
          </a:p>
        </p:txBody>
      </p:sp>
      <p:sp>
        <p:nvSpPr>
          <p:cNvPr id="2051" name="Rectangle 1044"/>
          <p:cNvSpPr>
            <a:spLocks noChangeArrowheads="1"/>
          </p:cNvSpPr>
          <p:nvPr/>
        </p:nvSpPr>
        <p:spPr bwMode="auto">
          <a:xfrm>
            <a:off x="0" y="0"/>
            <a:ext cx="9144000" cy="476250"/>
          </a:xfrm>
          <a:prstGeom prst="rect">
            <a:avLst/>
          </a:prstGeom>
          <a:solidFill>
            <a:srgbClr val="0066FF"/>
          </a:solidFill>
          <a:ln>
            <a:noFill/>
          </a:ln>
          <a:extLst/>
        </p:spPr>
        <p:txBody>
          <a:bodyPr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2800" b="1" dirty="0">
              <a:solidFill>
                <a:prstClr val="white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7219" name="Freeform 1043"/>
          <p:cNvSpPr>
            <a:spLocks noEditPoints="1"/>
          </p:cNvSpPr>
          <p:nvPr/>
        </p:nvSpPr>
        <p:spPr bwMode="auto">
          <a:xfrm>
            <a:off x="0" y="6237288"/>
            <a:ext cx="1282700" cy="581025"/>
          </a:xfrm>
          <a:custGeom>
            <a:avLst/>
            <a:gdLst>
              <a:gd name="T0" fmla="*/ 2147483647 w 179"/>
              <a:gd name="T1" fmla="*/ 2147483647 h 81"/>
              <a:gd name="T2" fmla="*/ 2147483647 w 179"/>
              <a:gd name="T3" fmla="*/ 2147483647 h 81"/>
              <a:gd name="T4" fmla="*/ 2147483647 w 179"/>
              <a:gd name="T5" fmla="*/ 2147483647 h 81"/>
              <a:gd name="T6" fmla="*/ 2147483647 w 179"/>
              <a:gd name="T7" fmla="*/ 2147483647 h 81"/>
              <a:gd name="T8" fmla="*/ 2147483647 w 179"/>
              <a:gd name="T9" fmla="*/ 2147483647 h 81"/>
              <a:gd name="T10" fmla="*/ 2147483647 w 179"/>
              <a:gd name="T11" fmla="*/ 2147483647 h 81"/>
              <a:gd name="T12" fmla="*/ 2147483647 w 179"/>
              <a:gd name="T13" fmla="*/ 2147483647 h 81"/>
              <a:gd name="T14" fmla="*/ 2147483647 w 179"/>
              <a:gd name="T15" fmla="*/ 2147483647 h 81"/>
              <a:gd name="T16" fmla="*/ 2147483647 w 179"/>
              <a:gd name="T17" fmla="*/ 2147483647 h 81"/>
              <a:gd name="T18" fmla="*/ 2147483647 w 179"/>
              <a:gd name="T19" fmla="*/ 2147483647 h 81"/>
              <a:gd name="T20" fmla="*/ 2147483647 w 179"/>
              <a:gd name="T21" fmla="*/ 2147483647 h 81"/>
              <a:gd name="T22" fmla="*/ 2147483647 w 179"/>
              <a:gd name="T23" fmla="*/ 2147483647 h 81"/>
              <a:gd name="T24" fmla="*/ 2147483647 w 179"/>
              <a:gd name="T25" fmla="*/ 2147483647 h 81"/>
              <a:gd name="T26" fmla="*/ 2147483647 w 179"/>
              <a:gd name="T27" fmla="*/ 2147483647 h 81"/>
              <a:gd name="T28" fmla="*/ 2147483647 w 179"/>
              <a:gd name="T29" fmla="*/ 2147483647 h 81"/>
              <a:gd name="T30" fmla="*/ 2147483647 w 179"/>
              <a:gd name="T31" fmla="*/ 2147483647 h 81"/>
              <a:gd name="T32" fmla="*/ 2147483647 w 179"/>
              <a:gd name="T33" fmla="*/ 2147483647 h 81"/>
              <a:gd name="T34" fmla="*/ 2147483647 w 179"/>
              <a:gd name="T35" fmla="*/ 2147483647 h 81"/>
              <a:gd name="T36" fmla="*/ 2147483647 w 179"/>
              <a:gd name="T37" fmla="*/ 2147483647 h 81"/>
              <a:gd name="T38" fmla="*/ 2147483647 w 179"/>
              <a:gd name="T39" fmla="*/ 2147483647 h 81"/>
              <a:gd name="T40" fmla="*/ 2147483647 w 179"/>
              <a:gd name="T41" fmla="*/ 2147483647 h 81"/>
              <a:gd name="T42" fmla="*/ 2147483647 w 179"/>
              <a:gd name="T43" fmla="*/ 2147483647 h 81"/>
              <a:gd name="T44" fmla="*/ 2147483647 w 179"/>
              <a:gd name="T45" fmla="*/ 2147483647 h 81"/>
              <a:gd name="T46" fmla="*/ 2147483647 w 179"/>
              <a:gd name="T47" fmla="*/ 2147483647 h 81"/>
              <a:gd name="T48" fmla="*/ 2147483647 w 179"/>
              <a:gd name="T49" fmla="*/ 2147483647 h 81"/>
              <a:gd name="T50" fmla="*/ 2147483647 w 179"/>
              <a:gd name="T51" fmla="*/ 2147483647 h 81"/>
              <a:gd name="T52" fmla="*/ 2147483647 w 179"/>
              <a:gd name="T53" fmla="*/ 2147483647 h 81"/>
              <a:gd name="T54" fmla="*/ 2147483647 w 179"/>
              <a:gd name="T55" fmla="*/ 2147483647 h 81"/>
              <a:gd name="T56" fmla="*/ 2147483647 w 179"/>
              <a:gd name="T57" fmla="*/ 2147483647 h 81"/>
              <a:gd name="T58" fmla="*/ 2147483647 w 179"/>
              <a:gd name="T59" fmla="*/ 2147483647 h 81"/>
              <a:gd name="T60" fmla="*/ 2147483647 w 179"/>
              <a:gd name="T61" fmla="*/ 2147483647 h 81"/>
              <a:gd name="T62" fmla="*/ 2147483647 w 179"/>
              <a:gd name="T63" fmla="*/ 2147483647 h 81"/>
              <a:gd name="T64" fmla="*/ 2147483647 w 179"/>
              <a:gd name="T65" fmla="*/ 2147483647 h 81"/>
              <a:gd name="T66" fmla="*/ 2147483647 w 179"/>
              <a:gd name="T67" fmla="*/ 2147483647 h 81"/>
              <a:gd name="T68" fmla="*/ 2147483647 w 179"/>
              <a:gd name="T69" fmla="*/ 2147483647 h 81"/>
              <a:gd name="T70" fmla="*/ 2147483647 w 179"/>
              <a:gd name="T71" fmla="*/ 2147483647 h 81"/>
              <a:gd name="T72" fmla="*/ 2147483647 w 179"/>
              <a:gd name="T73" fmla="*/ 2147483647 h 81"/>
              <a:gd name="T74" fmla="*/ 2147483647 w 179"/>
              <a:gd name="T75" fmla="*/ 2147483647 h 81"/>
              <a:gd name="T76" fmla="*/ 2147483647 w 179"/>
              <a:gd name="T77" fmla="*/ 2147483647 h 81"/>
              <a:gd name="T78" fmla="*/ 2147483647 w 179"/>
              <a:gd name="T79" fmla="*/ 2147483647 h 81"/>
              <a:gd name="T80" fmla="*/ 2147483647 w 179"/>
              <a:gd name="T81" fmla="*/ 2147483647 h 81"/>
              <a:gd name="T82" fmla="*/ 2147483647 w 179"/>
              <a:gd name="T83" fmla="*/ 2147483647 h 81"/>
              <a:gd name="T84" fmla="*/ 2147483647 w 179"/>
              <a:gd name="T85" fmla="*/ 2147483647 h 81"/>
              <a:gd name="T86" fmla="*/ 2147483647 w 179"/>
              <a:gd name="T87" fmla="*/ 2147483647 h 81"/>
              <a:gd name="T88" fmla="*/ 2147483647 w 179"/>
              <a:gd name="T89" fmla="*/ 2147483647 h 81"/>
              <a:gd name="T90" fmla="*/ 2147483647 w 179"/>
              <a:gd name="T91" fmla="*/ 2147483647 h 81"/>
              <a:gd name="T92" fmla="*/ 2147483647 w 179"/>
              <a:gd name="T93" fmla="*/ 0 h 8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179"/>
              <a:gd name="T142" fmla="*/ 0 h 81"/>
              <a:gd name="T143" fmla="*/ 179 w 179"/>
              <a:gd name="T144" fmla="*/ 81 h 81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179" h="81">
                <a:moveTo>
                  <a:pt x="0" y="81"/>
                </a:moveTo>
                <a:lnTo>
                  <a:pt x="0" y="67"/>
                </a:lnTo>
                <a:cubicBezTo>
                  <a:pt x="1" y="67"/>
                  <a:pt x="4" y="68"/>
                  <a:pt x="5" y="68"/>
                </a:cubicBezTo>
                <a:cubicBezTo>
                  <a:pt x="5" y="68"/>
                  <a:pt x="5" y="68"/>
                  <a:pt x="5" y="68"/>
                </a:cubicBezTo>
                <a:cubicBezTo>
                  <a:pt x="7" y="68"/>
                  <a:pt x="8" y="68"/>
                  <a:pt x="8" y="66"/>
                </a:cubicBezTo>
                <a:cubicBezTo>
                  <a:pt x="10" y="67"/>
                  <a:pt x="10" y="67"/>
                  <a:pt x="13" y="67"/>
                </a:cubicBezTo>
                <a:cubicBezTo>
                  <a:pt x="14" y="68"/>
                  <a:pt x="14" y="69"/>
                  <a:pt x="14" y="69"/>
                </a:cubicBezTo>
                <a:cubicBezTo>
                  <a:pt x="15" y="69"/>
                  <a:pt x="16" y="69"/>
                  <a:pt x="17" y="69"/>
                </a:cubicBezTo>
                <a:cubicBezTo>
                  <a:pt x="17" y="67"/>
                  <a:pt x="17" y="66"/>
                  <a:pt x="20" y="67"/>
                </a:cubicBezTo>
                <a:cubicBezTo>
                  <a:pt x="20" y="68"/>
                  <a:pt x="20" y="68"/>
                  <a:pt x="20" y="69"/>
                </a:cubicBezTo>
                <a:cubicBezTo>
                  <a:pt x="20" y="69"/>
                  <a:pt x="21" y="69"/>
                  <a:pt x="22" y="69"/>
                </a:cubicBezTo>
                <a:cubicBezTo>
                  <a:pt x="22" y="68"/>
                  <a:pt x="21" y="67"/>
                  <a:pt x="21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5"/>
                  <a:pt x="22" y="65"/>
                  <a:pt x="23" y="65"/>
                </a:cubicBezTo>
                <a:cubicBezTo>
                  <a:pt x="23" y="65"/>
                  <a:pt x="23" y="66"/>
                  <a:pt x="23" y="66"/>
                </a:cubicBezTo>
                <a:cubicBezTo>
                  <a:pt x="25" y="67"/>
                  <a:pt x="27" y="67"/>
                  <a:pt x="29" y="67"/>
                </a:cubicBezTo>
                <a:cubicBezTo>
                  <a:pt x="29" y="67"/>
                  <a:pt x="29" y="66"/>
                  <a:pt x="29" y="66"/>
                </a:cubicBezTo>
                <a:cubicBezTo>
                  <a:pt x="34" y="66"/>
                  <a:pt x="35" y="69"/>
                  <a:pt x="36" y="64"/>
                </a:cubicBezTo>
                <a:cubicBezTo>
                  <a:pt x="39" y="62"/>
                  <a:pt x="38" y="55"/>
                  <a:pt x="38" y="55"/>
                </a:cubicBezTo>
                <a:cubicBezTo>
                  <a:pt x="38" y="55"/>
                  <a:pt x="39" y="55"/>
                  <a:pt x="39" y="55"/>
                </a:cubicBezTo>
                <a:cubicBezTo>
                  <a:pt x="39" y="53"/>
                  <a:pt x="39" y="51"/>
                  <a:pt x="38" y="48"/>
                </a:cubicBezTo>
                <a:lnTo>
                  <a:pt x="40" y="48"/>
                </a:lnTo>
                <a:cubicBezTo>
                  <a:pt x="40" y="48"/>
                  <a:pt x="40" y="45"/>
                  <a:pt x="41" y="43"/>
                </a:cubicBezTo>
                <a:lnTo>
                  <a:pt x="41" y="36"/>
                </a:lnTo>
                <a:lnTo>
                  <a:pt x="40" y="36"/>
                </a:lnTo>
                <a:lnTo>
                  <a:pt x="43" y="35"/>
                </a:lnTo>
                <a:lnTo>
                  <a:pt x="44" y="4"/>
                </a:lnTo>
                <a:lnTo>
                  <a:pt x="46" y="35"/>
                </a:lnTo>
                <a:lnTo>
                  <a:pt x="48" y="36"/>
                </a:lnTo>
                <a:lnTo>
                  <a:pt x="47" y="36"/>
                </a:lnTo>
                <a:lnTo>
                  <a:pt x="47" y="43"/>
                </a:lnTo>
                <a:cubicBezTo>
                  <a:pt x="48" y="45"/>
                  <a:pt x="49" y="46"/>
                  <a:pt x="49" y="48"/>
                </a:cubicBezTo>
                <a:lnTo>
                  <a:pt x="50" y="48"/>
                </a:lnTo>
                <a:cubicBezTo>
                  <a:pt x="49" y="51"/>
                  <a:pt x="49" y="52"/>
                  <a:pt x="50" y="55"/>
                </a:cubicBezTo>
                <a:cubicBezTo>
                  <a:pt x="50" y="55"/>
                  <a:pt x="51" y="55"/>
                  <a:pt x="51" y="55"/>
                </a:cubicBezTo>
                <a:cubicBezTo>
                  <a:pt x="50" y="59"/>
                  <a:pt x="51" y="61"/>
                  <a:pt x="52" y="64"/>
                </a:cubicBezTo>
                <a:cubicBezTo>
                  <a:pt x="53" y="64"/>
                  <a:pt x="54" y="65"/>
                  <a:pt x="54" y="65"/>
                </a:cubicBezTo>
                <a:cubicBezTo>
                  <a:pt x="55" y="62"/>
                  <a:pt x="57" y="64"/>
                  <a:pt x="58" y="63"/>
                </a:cubicBezTo>
                <a:cubicBezTo>
                  <a:pt x="59" y="59"/>
                  <a:pt x="59" y="57"/>
                  <a:pt x="61" y="55"/>
                </a:cubicBezTo>
                <a:cubicBezTo>
                  <a:pt x="61" y="53"/>
                  <a:pt x="61" y="52"/>
                  <a:pt x="62" y="50"/>
                </a:cubicBezTo>
                <a:cubicBezTo>
                  <a:pt x="64" y="52"/>
                  <a:pt x="62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6"/>
                  <a:pt x="67" y="54"/>
                  <a:pt x="68" y="53"/>
                </a:cubicBezTo>
                <a:cubicBezTo>
                  <a:pt x="69" y="54"/>
                  <a:pt x="68" y="56"/>
                  <a:pt x="70" y="58"/>
                </a:cubicBezTo>
                <a:cubicBezTo>
                  <a:pt x="70" y="60"/>
                  <a:pt x="70" y="60"/>
                  <a:pt x="70" y="61"/>
                </a:cubicBezTo>
                <a:cubicBezTo>
                  <a:pt x="70" y="61"/>
                  <a:pt x="71" y="61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3" y="63"/>
                  <a:pt x="74" y="63"/>
                  <a:pt x="76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5"/>
                  <a:pt x="78" y="65"/>
                  <a:pt x="79" y="65"/>
                </a:cubicBezTo>
                <a:cubicBezTo>
                  <a:pt x="78" y="64"/>
                  <a:pt x="78" y="63"/>
                  <a:pt x="78" y="62"/>
                </a:cubicBezTo>
                <a:cubicBezTo>
                  <a:pt x="79" y="62"/>
                  <a:pt x="79" y="61"/>
                  <a:pt x="79" y="61"/>
                </a:cubicBezTo>
                <a:cubicBezTo>
                  <a:pt x="79" y="63"/>
                  <a:pt x="80" y="64"/>
                  <a:pt x="80" y="65"/>
                </a:cubicBezTo>
                <a:cubicBezTo>
                  <a:pt x="80" y="65"/>
                  <a:pt x="81" y="66"/>
                  <a:pt x="82" y="66"/>
                </a:cubicBezTo>
                <a:cubicBezTo>
                  <a:pt x="82" y="66"/>
                  <a:pt x="82" y="65"/>
                  <a:pt x="82" y="65"/>
                </a:cubicBezTo>
                <a:cubicBezTo>
                  <a:pt x="85" y="66"/>
                  <a:pt x="92" y="65"/>
                  <a:pt x="94" y="67"/>
                </a:cubicBezTo>
                <a:cubicBezTo>
                  <a:pt x="96" y="64"/>
                  <a:pt x="95" y="60"/>
                  <a:pt x="95" y="56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57"/>
                  <a:pt x="96" y="58"/>
                  <a:pt x="96" y="59"/>
                </a:cubicBezTo>
                <a:cubicBezTo>
                  <a:pt x="97" y="59"/>
                  <a:pt x="97" y="59"/>
                  <a:pt x="97" y="58"/>
                </a:cubicBezTo>
                <a:cubicBezTo>
                  <a:pt x="97" y="59"/>
                  <a:pt x="98" y="60"/>
                  <a:pt x="98" y="61"/>
                </a:cubicBezTo>
                <a:cubicBezTo>
                  <a:pt x="99" y="62"/>
                  <a:pt x="99" y="62"/>
                  <a:pt x="100" y="61"/>
                </a:cubicBezTo>
                <a:cubicBezTo>
                  <a:pt x="100" y="62"/>
                  <a:pt x="100" y="63"/>
                  <a:pt x="100" y="63"/>
                </a:cubicBezTo>
                <a:cubicBezTo>
                  <a:pt x="101" y="63"/>
                  <a:pt x="102" y="64"/>
                  <a:pt x="103" y="64"/>
                </a:cubicBezTo>
                <a:cubicBezTo>
                  <a:pt x="103" y="62"/>
                  <a:pt x="103" y="60"/>
                  <a:pt x="103" y="59"/>
                </a:cubicBezTo>
                <a:cubicBezTo>
                  <a:pt x="103" y="59"/>
                  <a:pt x="104" y="59"/>
                  <a:pt x="104" y="59"/>
                </a:cubicBezTo>
                <a:cubicBezTo>
                  <a:pt x="104" y="58"/>
                  <a:pt x="104" y="57"/>
                  <a:pt x="104" y="56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5" y="57"/>
                  <a:pt x="106" y="58"/>
                  <a:pt x="106" y="59"/>
                </a:cubicBezTo>
                <a:cubicBezTo>
                  <a:pt x="106" y="59"/>
                  <a:pt x="106" y="59"/>
                  <a:pt x="107" y="59"/>
                </a:cubicBezTo>
                <a:cubicBezTo>
                  <a:pt x="107" y="60"/>
                  <a:pt x="107" y="60"/>
                  <a:pt x="107" y="61"/>
                </a:cubicBezTo>
                <a:cubicBezTo>
                  <a:pt x="108" y="60"/>
                  <a:pt x="109" y="60"/>
                  <a:pt x="110" y="60"/>
                </a:cubicBezTo>
                <a:cubicBezTo>
                  <a:pt x="110" y="60"/>
                  <a:pt x="111" y="60"/>
                  <a:pt x="111" y="60"/>
                </a:cubicBezTo>
                <a:cubicBezTo>
                  <a:pt x="111" y="60"/>
                  <a:pt x="111" y="60"/>
                  <a:pt x="112" y="60"/>
                </a:cubicBezTo>
                <a:cubicBezTo>
                  <a:pt x="112" y="59"/>
                  <a:pt x="112" y="59"/>
                  <a:pt x="112" y="58"/>
                </a:cubicBezTo>
                <a:cubicBezTo>
                  <a:pt x="114" y="58"/>
                  <a:pt x="114" y="58"/>
                  <a:pt x="115" y="59"/>
                </a:cubicBezTo>
                <a:cubicBezTo>
                  <a:pt x="121" y="48"/>
                  <a:pt x="126" y="37"/>
                  <a:pt x="132" y="26"/>
                </a:cubicBezTo>
                <a:cubicBezTo>
                  <a:pt x="131" y="26"/>
                  <a:pt x="130" y="25"/>
                  <a:pt x="129" y="24"/>
                </a:cubicBezTo>
                <a:cubicBezTo>
                  <a:pt x="132" y="25"/>
                  <a:pt x="132" y="25"/>
                  <a:pt x="134" y="27"/>
                </a:cubicBezTo>
                <a:cubicBezTo>
                  <a:pt x="139" y="27"/>
                  <a:pt x="144" y="28"/>
                  <a:pt x="148" y="28"/>
                </a:cubicBezTo>
                <a:cubicBezTo>
                  <a:pt x="146" y="26"/>
                  <a:pt x="143" y="25"/>
                  <a:pt x="140" y="23"/>
                </a:cubicBezTo>
                <a:cubicBezTo>
                  <a:pt x="140" y="23"/>
                  <a:pt x="140" y="23"/>
                  <a:pt x="140" y="23"/>
                </a:cubicBezTo>
                <a:cubicBezTo>
                  <a:pt x="140" y="23"/>
                  <a:pt x="139" y="23"/>
                  <a:pt x="138" y="23"/>
                </a:cubicBezTo>
                <a:cubicBezTo>
                  <a:pt x="138" y="22"/>
                  <a:pt x="138" y="22"/>
                  <a:pt x="139" y="22"/>
                </a:cubicBezTo>
                <a:cubicBezTo>
                  <a:pt x="138" y="22"/>
                  <a:pt x="138" y="22"/>
                  <a:pt x="138" y="21"/>
                </a:cubicBezTo>
                <a:cubicBezTo>
                  <a:pt x="138" y="21"/>
                  <a:pt x="138" y="21"/>
                  <a:pt x="138" y="21"/>
                </a:cubicBezTo>
                <a:cubicBezTo>
                  <a:pt x="142" y="23"/>
                  <a:pt x="145" y="25"/>
                  <a:pt x="149" y="27"/>
                </a:cubicBezTo>
                <a:cubicBezTo>
                  <a:pt x="151" y="27"/>
                  <a:pt x="151" y="28"/>
                  <a:pt x="153" y="28"/>
                </a:cubicBezTo>
                <a:cubicBezTo>
                  <a:pt x="153" y="28"/>
                  <a:pt x="153" y="29"/>
                  <a:pt x="153" y="29"/>
                </a:cubicBezTo>
                <a:cubicBezTo>
                  <a:pt x="153" y="29"/>
                  <a:pt x="153" y="29"/>
                  <a:pt x="154" y="29"/>
                </a:cubicBezTo>
                <a:cubicBezTo>
                  <a:pt x="148" y="40"/>
                  <a:pt x="143" y="51"/>
                  <a:pt x="140" y="62"/>
                </a:cubicBezTo>
                <a:cubicBezTo>
                  <a:pt x="147" y="61"/>
                  <a:pt x="154" y="62"/>
                  <a:pt x="161" y="63"/>
                </a:cubicBezTo>
                <a:cubicBezTo>
                  <a:pt x="161" y="63"/>
                  <a:pt x="162" y="63"/>
                  <a:pt x="162" y="64"/>
                </a:cubicBezTo>
                <a:cubicBezTo>
                  <a:pt x="164" y="64"/>
                  <a:pt x="165" y="63"/>
                  <a:pt x="169" y="64"/>
                </a:cubicBezTo>
                <a:cubicBezTo>
                  <a:pt x="169" y="63"/>
                  <a:pt x="169" y="63"/>
                  <a:pt x="169" y="63"/>
                </a:cubicBezTo>
                <a:cubicBezTo>
                  <a:pt x="173" y="65"/>
                  <a:pt x="175" y="66"/>
                  <a:pt x="179" y="67"/>
                </a:cubicBezTo>
                <a:lnTo>
                  <a:pt x="179" y="81"/>
                </a:lnTo>
                <a:lnTo>
                  <a:pt x="0" y="81"/>
                </a:lnTo>
                <a:close/>
                <a:moveTo>
                  <a:pt x="161" y="58"/>
                </a:moveTo>
                <a:cubicBezTo>
                  <a:pt x="160" y="54"/>
                  <a:pt x="160" y="54"/>
                  <a:pt x="160" y="45"/>
                </a:cubicBezTo>
                <a:cubicBezTo>
                  <a:pt x="159" y="45"/>
                  <a:pt x="159" y="45"/>
                  <a:pt x="158" y="45"/>
                </a:cubicBezTo>
                <a:cubicBezTo>
                  <a:pt x="158" y="44"/>
                  <a:pt x="158" y="44"/>
                  <a:pt x="158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57" y="44"/>
                  <a:pt x="157" y="44"/>
                  <a:pt x="157" y="45"/>
                </a:cubicBezTo>
                <a:cubicBezTo>
                  <a:pt x="158" y="46"/>
                  <a:pt x="159" y="46"/>
                  <a:pt x="158" y="48"/>
                </a:cubicBezTo>
                <a:cubicBezTo>
                  <a:pt x="157" y="48"/>
                  <a:pt x="156" y="48"/>
                  <a:pt x="155" y="48"/>
                </a:cubicBezTo>
                <a:cubicBezTo>
                  <a:pt x="155" y="46"/>
                  <a:pt x="156" y="45"/>
                  <a:pt x="156" y="42"/>
                </a:cubicBezTo>
                <a:cubicBezTo>
                  <a:pt x="158" y="43"/>
                  <a:pt x="158" y="44"/>
                  <a:pt x="160" y="45"/>
                </a:cubicBezTo>
                <a:cubicBezTo>
                  <a:pt x="160" y="42"/>
                  <a:pt x="157" y="38"/>
                  <a:pt x="161" y="38"/>
                </a:cubicBezTo>
                <a:cubicBezTo>
                  <a:pt x="162" y="38"/>
                  <a:pt x="162" y="39"/>
                  <a:pt x="162" y="39"/>
                </a:cubicBezTo>
                <a:cubicBezTo>
                  <a:pt x="161" y="42"/>
                  <a:pt x="161" y="42"/>
                  <a:pt x="161" y="44"/>
                </a:cubicBezTo>
                <a:cubicBezTo>
                  <a:pt x="163" y="44"/>
                  <a:pt x="163" y="43"/>
                  <a:pt x="165" y="42"/>
                </a:cubicBezTo>
                <a:cubicBezTo>
                  <a:pt x="165" y="44"/>
                  <a:pt x="167" y="46"/>
                  <a:pt x="167" y="48"/>
                </a:cubicBezTo>
                <a:cubicBezTo>
                  <a:pt x="165" y="48"/>
                  <a:pt x="164" y="48"/>
                  <a:pt x="163" y="48"/>
                </a:cubicBezTo>
                <a:cubicBezTo>
                  <a:pt x="163" y="47"/>
                  <a:pt x="163" y="46"/>
                  <a:pt x="164" y="45"/>
                </a:cubicBezTo>
                <a:cubicBezTo>
                  <a:pt x="164" y="45"/>
                  <a:pt x="164" y="45"/>
                  <a:pt x="164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3" y="44"/>
                  <a:pt x="163" y="45"/>
                  <a:pt x="161" y="46"/>
                </a:cubicBezTo>
                <a:cubicBezTo>
                  <a:pt x="161" y="50"/>
                  <a:pt x="161" y="54"/>
                  <a:pt x="161" y="58"/>
                </a:cubicBezTo>
                <a:close/>
                <a:moveTo>
                  <a:pt x="68" y="52"/>
                </a:moveTo>
                <a:cubicBezTo>
                  <a:pt x="68" y="52"/>
                  <a:pt x="68" y="52"/>
                  <a:pt x="68" y="51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52"/>
                  <a:pt x="68" y="52"/>
                  <a:pt x="68" y="52"/>
                </a:cubicBezTo>
                <a:close/>
                <a:moveTo>
                  <a:pt x="128" y="24"/>
                </a:moveTo>
                <a:cubicBezTo>
                  <a:pt x="127" y="23"/>
                  <a:pt x="125" y="22"/>
                  <a:pt x="123" y="22"/>
                </a:cubicBezTo>
                <a:cubicBezTo>
                  <a:pt x="123" y="22"/>
                  <a:pt x="123" y="21"/>
                  <a:pt x="123" y="21"/>
                </a:cubicBezTo>
                <a:cubicBezTo>
                  <a:pt x="123" y="20"/>
                  <a:pt x="122" y="20"/>
                  <a:pt x="122" y="20"/>
                </a:cubicBezTo>
                <a:cubicBezTo>
                  <a:pt x="122" y="20"/>
                  <a:pt x="122" y="20"/>
                  <a:pt x="122" y="19"/>
                </a:cubicBezTo>
                <a:cubicBezTo>
                  <a:pt x="125" y="21"/>
                  <a:pt x="126" y="22"/>
                  <a:pt x="130" y="22"/>
                </a:cubicBezTo>
                <a:cubicBezTo>
                  <a:pt x="130" y="22"/>
                  <a:pt x="130" y="23"/>
                  <a:pt x="130" y="23"/>
                </a:cubicBezTo>
                <a:cubicBezTo>
                  <a:pt x="129" y="23"/>
                  <a:pt x="129" y="23"/>
                  <a:pt x="129" y="23"/>
                </a:cubicBezTo>
                <a:cubicBezTo>
                  <a:pt x="129" y="23"/>
                  <a:pt x="129" y="24"/>
                  <a:pt x="129" y="24"/>
                </a:cubicBezTo>
                <a:cubicBezTo>
                  <a:pt x="129" y="24"/>
                  <a:pt x="128" y="24"/>
                  <a:pt x="128" y="24"/>
                </a:cubicBezTo>
                <a:close/>
                <a:moveTo>
                  <a:pt x="44" y="4"/>
                </a:moveTo>
                <a:cubicBezTo>
                  <a:pt x="44" y="3"/>
                  <a:pt x="44" y="3"/>
                  <a:pt x="44" y="3"/>
                </a:cubicBezTo>
                <a:cubicBezTo>
                  <a:pt x="44" y="3"/>
                  <a:pt x="44" y="2"/>
                  <a:pt x="44" y="2"/>
                </a:cubicBezTo>
                <a:cubicBezTo>
                  <a:pt x="44" y="3"/>
                  <a:pt x="44" y="3"/>
                  <a:pt x="44" y="4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2"/>
                </a:moveTo>
                <a:cubicBezTo>
                  <a:pt x="44" y="1"/>
                  <a:pt x="44" y="0"/>
                  <a:pt x="44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4" y="1"/>
                  <a:pt x="44" y="1"/>
                  <a:pt x="44" y="2"/>
                </a:cubicBezTo>
                <a:close/>
              </a:path>
            </a:pathLst>
          </a:custGeom>
          <a:solidFill>
            <a:srgbClr val="0066FF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137220" name="Rectangle 1048"/>
          <p:cNvSpPr>
            <a:spLocks noChangeArrowheads="1"/>
          </p:cNvSpPr>
          <p:nvPr/>
        </p:nvSpPr>
        <p:spPr bwMode="auto">
          <a:xfrm>
            <a:off x="-3175" y="6731000"/>
            <a:ext cx="9147175" cy="13811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7221" name="Line 29"/>
          <p:cNvSpPr>
            <a:spLocks noChangeShapeType="1"/>
          </p:cNvSpPr>
          <p:nvPr/>
        </p:nvSpPr>
        <p:spPr bwMode="auto">
          <a:xfrm flipH="1">
            <a:off x="0" y="466725"/>
            <a:ext cx="9144000" cy="0"/>
          </a:xfrm>
          <a:prstGeom prst="line">
            <a:avLst/>
          </a:prstGeom>
          <a:noFill/>
          <a:ln w="57150" cmpd="thickThin">
            <a:solidFill>
              <a:srgbClr val="0066FF"/>
            </a:solidFill>
            <a:round/>
            <a:headEnd/>
            <a:tailEnd/>
          </a:ln>
        </p:spPr>
        <p:txBody>
          <a:bodyPr lIns="90000" tIns="46800" rIns="90000" bIns="46800" anchorCtr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cxnSp>
        <p:nvCxnSpPr>
          <p:cNvPr id="137222" name="Прямая соединительная линия 2"/>
          <p:cNvCxnSpPr>
            <a:cxnSpLocks noChangeShapeType="1"/>
          </p:cNvCxnSpPr>
          <p:nvPr/>
        </p:nvCxnSpPr>
        <p:spPr bwMode="auto">
          <a:xfrm>
            <a:off x="1177925" y="6711950"/>
            <a:ext cx="7956550" cy="0"/>
          </a:xfrm>
          <a:prstGeom prst="line">
            <a:avLst/>
          </a:prstGeom>
          <a:noFill/>
          <a:ln w="9525" algn="ctr">
            <a:solidFill>
              <a:srgbClr val="0066FF"/>
            </a:solidFill>
            <a:round/>
            <a:headEnd/>
            <a:tailEnd/>
          </a:ln>
        </p:spPr>
      </p:cxnSp>
      <p:grpSp>
        <p:nvGrpSpPr>
          <p:cNvPr id="137223" name="Группа 18"/>
          <p:cNvGrpSpPr>
            <a:grpSpLocks/>
          </p:cNvGrpSpPr>
          <p:nvPr/>
        </p:nvGrpSpPr>
        <p:grpSpPr bwMode="auto">
          <a:xfrm>
            <a:off x="95250" y="-65088"/>
            <a:ext cx="936625" cy="963613"/>
            <a:chOff x="16542" y="-6616"/>
            <a:chExt cx="683567" cy="650828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78744" y="285024"/>
              <a:ext cx="359162" cy="270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ru-RU" dirty="0">
                <a:solidFill>
                  <a:prstClr val="white"/>
                </a:solidFill>
              </a:endParaRPr>
            </a:p>
          </p:txBody>
        </p:sp>
        <p:pic>
          <p:nvPicPr>
            <p:cNvPr id="137225" name="Picture 6" descr="Эмблема большая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6542" y="-6616"/>
              <a:ext cx="683567" cy="650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2" name="Заголовок 1"/>
          <p:cNvSpPr txBox="1">
            <a:spLocks/>
          </p:cNvSpPr>
          <p:nvPr/>
        </p:nvSpPr>
        <p:spPr>
          <a:xfrm>
            <a:off x="3059832" y="2924944"/>
            <a:ext cx="2407022" cy="1008113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тактику </a:t>
            </a:r>
            <a:r>
              <a:rPr lang="ru-RU" sz="2000" dirty="0">
                <a:solidFill>
                  <a:srgbClr val="000000"/>
                </a:solidFill>
                <a:latin typeface="Times New Roman"/>
                <a:ea typeface="Times New Roman"/>
              </a:rPr>
              <a:t>родов войск (сил флота</a:t>
            </a: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)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3" name="Заголовок 1"/>
          <p:cNvSpPr txBox="1">
            <a:spLocks/>
          </p:cNvSpPr>
          <p:nvPr/>
        </p:nvSpPr>
        <p:spPr>
          <a:xfrm>
            <a:off x="5551512" y="2924944"/>
            <a:ext cx="3476614" cy="1008112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тактику </a:t>
            </a:r>
            <a:r>
              <a:rPr lang="ru-RU" sz="2000" dirty="0">
                <a:solidFill>
                  <a:srgbClr val="000000"/>
                </a:solidFill>
                <a:latin typeface="Times New Roman"/>
                <a:ea typeface="Times New Roman"/>
              </a:rPr>
              <a:t>специальных войск.</a:t>
            </a:r>
          </a:p>
        </p:txBody>
      </p:sp>
      <p:sp>
        <p:nvSpPr>
          <p:cNvPr id="24" name="Заголовок 1"/>
          <p:cNvSpPr txBox="1">
            <a:spLocks/>
          </p:cNvSpPr>
          <p:nvPr/>
        </p:nvSpPr>
        <p:spPr>
          <a:xfrm>
            <a:off x="343818" y="2924944"/>
            <a:ext cx="2653154" cy="1008113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algn="ctr"/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общую тактику</a:t>
            </a:r>
            <a:endParaRPr lang="ru-RU" sz="2000" dirty="0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sp>
        <p:nvSpPr>
          <p:cNvPr id="2" name="Стрелка вниз 1"/>
          <p:cNvSpPr/>
          <p:nvPr/>
        </p:nvSpPr>
        <p:spPr>
          <a:xfrm>
            <a:off x="3435251" y="2276873"/>
            <a:ext cx="1656184" cy="576063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sp>
        <p:nvSpPr>
          <p:cNvPr id="25" name="Стрелка вниз 24"/>
          <p:cNvSpPr/>
          <p:nvPr/>
        </p:nvSpPr>
        <p:spPr>
          <a:xfrm>
            <a:off x="899592" y="2285266"/>
            <a:ext cx="1656184" cy="576063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sp>
        <p:nvSpPr>
          <p:cNvPr id="26" name="Стрелка вниз 25"/>
          <p:cNvSpPr/>
          <p:nvPr/>
        </p:nvSpPr>
        <p:spPr>
          <a:xfrm>
            <a:off x="6461727" y="2285267"/>
            <a:ext cx="1656184" cy="576063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63500"/>
            <a:bevelB w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prstClr val="white"/>
              </a:solidFill>
            </a:endParaRPr>
          </a:p>
        </p:txBody>
      </p:sp>
      <p:sp>
        <p:nvSpPr>
          <p:cNvPr id="27" name="Заголовок 1"/>
          <p:cNvSpPr txBox="1">
            <a:spLocks/>
          </p:cNvSpPr>
          <p:nvPr/>
        </p:nvSpPr>
        <p:spPr>
          <a:xfrm>
            <a:off x="202387" y="4293096"/>
            <a:ext cx="8739226" cy="216024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88900"/>
          </a:sp3d>
        </p:spPr>
        <p:txBody>
          <a:bodyPr anchor="ctr"/>
          <a:lstStyle/>
          <a:p>
            <a:pPr indent="457200" algn="just"/>
            <a:r>
              <a:rPr lang="ru-RU" sz="2000" b="1" i="1" dirty="0">
                <a:solidFill>
                  <a:srgbClr val="000000"/>
                </a:solidFill>
                <a:latin typeface="Times New Roman"/>
                <a:ea typeface="Times New Roman"/>
              </a:rPr>
              <a:t>Предметом общей тактики</a:t>
            </a:r>
            <a:r>
              <a:rPr lang="ru-RU" sz="2000" b="1" dirty="0">
                <a:solidFill>
                  <a:srgbClr val="000000"/>
                </a:solidFill>
                <a:latin typeface="Times New Roman"/>
                <a:ea typeface="Times New Roman"/>
              </a:rPr>
              <a:t> является </a:t>
            </a:r>
            <a:r>
              <a:rPr lang="ru-RU" sz="2000" dirty="0">
                <a:solidFill>
                  <a:srgbClr val="000000"/>
                </a:solidFill>
                <a:latin typeface="Times New Roman"/>
                <a:ea typeface="Times New Roman"/>
              </a:rPr>
              <a:t>исследование закономерностей общевойскового боя и выработка рекомендаций по его подготовке и ведению совместными усилиями подразделений, частей и соединений различных видов ВС, родов войск и специальных войск.</a:t>
            </a:r>
            <a:r>
              <a:rPr lang="ru-RU" sz="2000" dirty="0" smtClean="0">
                <a:solidFill>
                  <a:srgbClr val="000000"/>
                </a:solidFill>
                <a:latin typeface="Times New Roman"/>
                <a:ea typeface="Times New Roman"/>
              </a:rPr>
              <a:t>– </a:t>
            </a:r>
            <a:r>
              <a:rPr lang="ru-RU" sz="2000" dirty="0">
                <a:solidFill>
                  <a:srgbClr val="000000"/>
                </a:solidFill>
                <a:latin typeface="Times New Roman"/>
                <a:ea typeface="Times New Roman"/>
              </a:rPr>
              <a:t>теория и практика подготовки и ведения боя подразделениями, частями и соединениями различных видов ВС, родов войск (сил) и специальных войск. </a:t>
            </a:r>
          </a:p>
        </p:txBody>
      </p:sp>
    </p:spTree>
    <p:extLst>
      <p:ext uri="{BB962C8B-B14F-4D97-AF65-F5344CB8AC3E}">
        <p14:creationId xmlns:p14="http://schemas.microsoft.com/office/powerpoint/2010/main" val="292285796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8B959E"/>
      </a:dk1>
      <a:lt1>
        <a:sysClr val="window" lastClr="3F4246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8B959E"/>
      </a:dk1>
      <a:lt1>
        <a:sysClr val="window" lastClr="3F4246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Тема Office">
  <a:themeElements>
    <a:clrScheme name="Стандартная">
      <a:dk1>
        <a:sysClr val="windowText" lastClr="8B959E"/>
      </a:dk1>
      <a:lt1>
        <a:sysClr val="window" lastClr="3F4246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Базовая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Тема Office">
  <a:themeElements>
    <a:clrScheme name="Стандартная">
      <a:dk1>
        <a:sysClr val="windowText" lastClr="8B959E"/>
      </a:dk1>
      <a:lt1>
        <a:sysClr val="window" lastClr="3F4246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Тема Office">
  <a:themeElements>
    <a:clrScheme name="Стандартная">
      <a:dk1>
        <a:sysClr val="windowText" lastClr="8B959E"/>
      </a:dk1>
      <a:lt1>
        <a:sysClr val="window" lastClr="3F4246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Тема Office">
  <a:themeElements>
    <a:clrScheme name="Стандартная">
      <a:dk1>
        <a:sysClr val="windowText" lastClr="8B959E"/>
      </a:dk1>
      <a:lt1>
        <a:sysClr val="window" lastClr="3F4246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1004</Words>
  <Application>Microsoft Office PowerPoint</Application>
  <PresentationFormat>Экран (4:3)</PresentationFormat>
  <Paragraphs>197</Paragraphs>
  <Slides>29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29</vt:i4>
      </vt:variant>
    </vt:vector>
  </HeadingPairs>
  <TitlesOfParts>
    <vt:vector size="39" baseType="lpstr">
      <vt:lpstr>Arial</vt:lpstr>
      <vt:lpstr>Calibri</vt:lpstr>
      <vt:lpstr>Georgia</vt:lpstr>
      <vt:lpstr>MS Mincho</vt:lpstr>
      <vt:lpstr>Times New Roman</vt:lpstr>
      <vt:lpstr>Тема Office</vt:lpstr>
      <vt:lpstr>1_Тема Office</vt:lpstr>
      <vt:lpstr>2_Тема Office</vt:lpstr>
      <vt:lpstr>3_Тема Office</vt:lpstr>
      <vt:lpstr>4_Тема Office</vt:lpstr>
      <vt:lpstr>Презентация PowerPoint</vt:lpstr>
      <vt:lpstr>Презентация PowerPoint</vt:lpstr>
      <vt:lpstr>Презентация PowerPoint</vt:lpstr>
      <vt:lpstr>1 учебный вопрос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Елена</dc:creator>
  <cp:lastModifiedBy>Пользователь</cp:lastModifiedBy>
  <cp:revision>39</cp:revision>
  <dcterms:created xsi:type="dcterms:W3CDTF">2019-10-06T16:31:47Z</dcterms:created>
  <dcterms:modified xsi:type="dcterms:W3CDTF">2021-10-22T07:16:00Z</dcterms:modified>
</cp:coreProperties>
</file>

<file path=docProps/thumbnail.jpeg>
</file>